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74" r:id="rId5"/>
    <p:sldId id="275" r:id="rId6"/>
    <p:sldId id="300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92" r:id="rId18"/>
    <p:sldId id="293" r:id="rId19"/>
    <p:sldId id="294" r:id="rId20"/>
    <p:sldId id="295" r:id="rId21"/>
    <p:sldId id="296" r:id="rId22"/>
    <p:sldId id="297" r:id="rId23"/>
    <p:sldId id="298" r:id="rId24"/>
    <p:sldId id="259" r:id="rId25"/>
    <p:sldId id="260" r:id="rId26"/>
    <p:sldId id="263" r:id="rId27"/>
    <p:sldId id="261" r:id="rId28"/>
    <p:sldId id="262" r:id="rId29"/>
    <p:sldId id="264" r:id="rId30"/>
    <p:sldId id="265" r:id="rId31"/>
    <p:sldId id="269" r:id="rId32"/>
    <p:sldId id="273" r:id="rId33"/>
    <p:sldId id="270" r:id="rId34"/>
    <p:sldId id="271" r:id="rId35"/>
    <p:sldId id="272" r:id="rId36"/>
    <p:sldId id="266" r:id="rId37"/>
    <p:sldId id="267" r:id="rId38"/>
    <p:sldId id="268" r:id="rId39"/>
    <p:sldId id="299" r:id="rId40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882" y="-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DOMA</c:v>
                </c:pt>
              </c:strCache>
            </c:strRef>
          </c:tx>
          <c:invertIfNegative val="0"/>
          <c:dLbls>
            <c:spPr>
              <a:solidFill>
                <a:schemeClr val="bg1"/>
              </a:solidFill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List1!$A$2</c:f>
              <c:numCache>
                <c:formatCode>General</c:formatCode>
                <c:ptCount val="1"/>
              </c:numCache>
            </c:numRef>
          </c:cat>
          <c:val>
            <c:numRef>
              <c:f>List1!$B$2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DEDKU IN BABICI</c:v>
                </c:pt>
              </c:strCache>
            </c:strRef>
          </c:tx>
          <c:invertIfNegative val="0"/>
          <c:dLbls>
            <c:spPr>
              <a:solidFill>
                <a:schemeClr val="bg1"/>
              </a:solidFill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List1!$A$2</c:f>
              <c:numCache>
                <c:formatCode>General</c:formatCode>
                <c:ptCount val="1"/>
              </c:numCache>
            </c:numRef>
          </c:cat>
          <c:val>
            <c:numRef>
              <c:f>List1!$C$2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SORODNIKI</c:v>
                </c:pt>
              </c:strCache>
            </c:strRef>
          </c:tx>
          <c:invertIfNegative val="0"/>
          <c:dLbls>
            <c:spPr>
              <a:solidFill>
                <a:schemeClr val="bg1"/>
              </a:solidFill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List1!$A$2</c:f>
              <c:numCache>
                <c:formatCode>General</c:formatCode>
                <c:ptCount val="1"/>
              </c:numCache>
            </c:numRef>
          </c:cat>
          <c:val>
            <c:numRef>
              <c:f>List1!$D$2</c:f>
              <c:numCache>
                <c:formatCode>General</c:formatCode>
                <c:ptCount val="1"/>
                <c:pt idx="0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8410240"/>
        <c:axId val="28411776"/>
      </c:barChart>
      <c:catAx>
        <c:axId val="284102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8411776"/>
        <c:crosses val="autoZero"/>
        <c:auto val="1"/>
        <c:lblAlgn val="ctr"/>
        <c:lblOffset val="100"/>
        <c:noMultiLvlLbl val="0"/>
      </c:catAx>
      <c:valAx>
        <c:axId val="284117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8410240"/>
        <c:crosses val="autoZero"/>
        <c:crossBetween val="between"/>
      </c:valAx>
    </c:plotArea>
    <c:legend>
      <c:legendPos val="r"/>
      <c:overlay val="0"/>
      <c:spPr>
        <a:ln>
          <a:solidFill>
            <a:schemeClr val="tx1"/>
          </a:solidFill>
        </a:ln>
      </c:spPr>
    </c:legend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1800"/>
      </a:pPr>
      <a:endParaRPr lang="sl-SI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DOMA</c:v>
                </c:pt>
              </c:strCache>
            </c:strRef>
          </c:tx>
          <c:invertIfNegative val="0"/>
          <c:dLbls>
            <c:spPr>
              <a:solidFill>
                <a:schemeClr val="bg1"/>
              </a:solidFill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List1!$A$2</c:f>
              <c:numCache>
                <c:formatCode>General</c:formatCode>
                <c:ptCount val="1"/>
              </c:numCache>
            </c:numRef>
          </c:cat>
          <c:val>
            <c:numRef>
              <c:f>List1!$B$2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DEDKU IN BABICI</c:v>
                </c:pt>
              </c:strCache>
            </c:strRef>
          </c:tx>
          <c:invertIfNegative val="0"/>
          <c:dLbls>
            <c:spPr>
              <a:solidFill>
                <a:schemeClr val="bg1"/>
              </a:solidFill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List1!$A$2</c:f>
              <c:numCache>
                <c:formatCode>General</c:formatCode>
                <c:ptCount val="1"/>
              </c:numCache>
            </c:numRef>
          </c:cat>
          <c:val>
            <c:numRef>
              <c:f>List1!$C$2</c:f>
              <c:numCache>
                <c:formatCode>General</c:formatCode>
                <c:ptCount val="1"/>
                <c:pt idx="0">
                  <c:v>8</c:v>
                </c:pt>
              </c:numCache>
            </c:numRef>
          </c:val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SORODNIKI</c:v>
                </c:pt>
              </c:strCache>
            </c:strRef>
          </c:tx>
          <c:invertIfNegative val="0"/>
          <c:dLbls>
            <c:spPr>
              <a:solidFill>
                <a:schemeClr val="bg1"/>
              </a:solidFill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List1!$A$2</c:f>
              <c:numCache>
                <c:formatCode>General</c:formatCode>
                <c:ptCount val="1"/>
              </c:numCache>
            </c:numRef>
          </c:cat>
          <c:val>
            <c:numRef>
              <c:f>List1!$D$2</c:f>
              <c:numCache>
                <c:formatCode>General</c:formatCode>
                <c:ptCount val="1"/>
                <c:pt idx="0">
                  <c:v>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8346624"/>
        <c:axId val="28364800"/>
      </c:barChart>
      <c:catAx>
        <c:axId val="283466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8364800"/>
        <c:crosses val="autoZero"/>
        <c:auto val="1"/>
        <c:lblAlgn val="ctr"/>
        <c:lblOffset val="100"/>
        <c:noMultiLvlLbl val="0"/>
      </c:catAx>
      <c:valAx>
        <c:axId val="283648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8346624"/>
        <c:crosses val="autoZero"/>
        <c:crossBetween val="between"/>
      </c:valAx>
    </c:plotArea>
    <c:legend>
      <c:legendPos val="r"/>
      <c:overlay val="0"/>
      <c:spPr>
        <a:ln>
          <a:solidFill>
            <a:schemeClr val="tx1"/>
          </a:solidFill>
        </a:ln>
      </c:spPr>
    </c:legend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1800"/>
      </a:pPr>
      <a:endParaRPr lang="sl-SI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1987D08E-36C5-4EB3-8F68-D3986329FCE3}" type="datetimeFigureOut">
              <a:rPr lang="sl-SI" smtClean="0"/>
              <a:t>18.3.2014</a:t>
            </a:fld>
            <a:endParaRPr lang="sl-SI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0ED0F334-5D96-4083-B3B8-302C5F1E9BB7}" type="slidenum">
              <a:rPr lang="sl-SI" smtClean="0"/>
              <a:t>‹#›</a:t>
            </a:fld>
            <a:endParaRPr lang="sl-SI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7D08E-36C5-4EB3-8F68-D3986329FCE3}" type="datetimeFigureOut">
              <a:rPr lang="sl-SI" smtClean="0"/>
              <a:t>18.3.2014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0F334-5D96-4083-B3B8-302C5F1E9BB7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7D08E-36C5-4EB3-8F68-D3986329FCE3}" type="datetimeFigureOut">
              <a:rPr lang="sl-SI" smtClean="0"/>
              <a:t>18.3.2014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0F334-5D96-4083-B3B8-302C5F1E9BB7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7D08E-36C5-4EB3-8F68-D3986329FCE3}" type="datetimeFigureOut">
              <a:rPr lang="sl-SI" smtClean="0"/>
              <a:t>18.3.2014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0F334-5D96-4083-B3B8-302C5F1E9BB7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7D08E-36C5-4EB3-8F68-D3986329FCE3}" type="datetimeFigureOut">
              <a:rPr lang="sl-SI" smtClean="0"/>
              <a:t>18.3.2014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0F334-5D96-4083-B3B8-302C5F1E9BB7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7D08E-36C5-4EB3-8F68-D3986329FCE3}" type="datetimeFigureOut">
              <a:rPr lang="sl-SI" smtClean="0"/>
              <a:t>18.3.2014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0F334-5D96-4083-B3B8-302C5F1E9BB7}" type="slidenum">
              <a:rPr lang="sl-SI" smtClean="0"/>
              <a:t>‹#›</a:t>
            </a:fld>
            <a:endParaRPr lang="sl-SI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7D08E-36C5-4EB3-8F68-D3986329FCE3}" type="datetimeFigureOut">
              <a:rPr lang="sl-SI" smtClean="0"/>
              <a:t>18.3.2014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0F334-5D96-4083-B3B8-302C5F1E9BB7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7D08E-36C5-4EB3-8F68-D3986329FCE3}" type="datetimeFigureOut">
              <a:rPr lang="sl-SI" smtClean="0"/>
              <a:t>18.3.2014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0F334-5D96-4083-B3B8-302C5F1E9BB7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7D08E-36C5-4EB3-8F68-D3986329FCE3}" type="datetimeFigureOut">
              <a:rPr lang="sl-SI" smtClean="0"/>
              <a:t>18.3.2014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0F334-5D96-4083-B3B8-302C5F1E9BB7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7D08E-36C5-4EB3-8F68-D3986329FCE3}" type="datetimeFigureOut">
              <a:rPr lang="sl-SI" smtClean="0"/>
              <a:t>18.3.2014</a:t>
            </a:fld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0F334-5D96-4083-B3B8-302C5F1E9BB7}" type="slidenum">
              <a:rPr lang="sl-SI" smtClean="0"/>
              <a:t>‹#›</a:t>
            </a:fld>
            <a:endParaRPr lang="sl-SI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sl-S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7D08E-36C5-4EB3-8F68-D3986329FCE3}" type="datetimeFigureOut">
              <a:rPr lang="sl-SI" smtClean="0"/>
              <a:t>18.3.2014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0F334-5D96-4083-B3B8-302C5F1E9BB7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1987D08E-36C5-4EB3-8F68-D3986329FCE3}" type="datetimeFigureOut">
              <a:rPr lang="sl-SI" smtClean="0"/>
              <a:t>18.3.2014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0ED0F334-5D96-4083-B3B8-302C5F1E9BB7}" type="slidenum">
              <a:rPr lang="sl-SI" smtClean="0"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image" Target="../media/image5.wmf"/><Relationship Id="rId4" Type="http://schemas.openxmlformats.org/officeDocument/2006/relationships/image" Target="../media/image4.jpeg"/><Relationship Id="rId9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1.png"/><Relationship Id="rId4" Type="http://schemas.openxmlformats.org/officeDocument/2006/relationships/oleObject" Target="../embeddings/Microsoft_Excel_97-2003_Worksheet1.xls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2.png"/><Relationship Id="rId4" Type="http://schemas.openxmlformats.org/officeDocument/2006/relationships/oleObject" Target="../embeddings/Microsoft_Excel_97-2003_Worksheet2.xls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3.png"/><Relationship Id="rId4" Type="http://schemas.openxmlformats.org/officeDocument/2006/relationships/oleObject" Target="../embeddings/Microsoft_Excel_97-2003_Worksheet3.xls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4733365" y="2348880"/>
            <a:ext cx="3313355" cy="2304256"/>
          </a:xfrm>
        </p:spPr>
        <p:txBody>
          <a:bodyPr>
            <a:normAutofit/>
          </a:bodyPr>
          <a:lstStyle/>
          <a:p>
            <a:r>
              <a:rPr lang="sl-SI" b="1" dirty="0" smtClean="0">
                <a:latin typeface="Comic Sans MS" panose="030F0702030302020204" pitchFamily="66" charset="0"/>
              </a:rPr>
              <a:t>    JABLANE</a:t>
            </a:r>
            <a:br>
              <a:rPr lang="sl-SI" b="1" dirty="0" smtClean="0">
                <a:latin typeface="Comic Sans MS" panose="030F0702030302020204" pitchFamily="66" charset="0"/>
              </a:rPr>
            </a:br>
            <a:r>
              <a:rPr lang="sl-SI" b="1" dirty="0" smtClean="0">
                <a:latin typeface="Comic Sans MS" panose="030F0702030302020204" pitchFamily="66" charset="0"/>
              </a:rPr>
              <a:t>     NAŠIH</a:t>
            </a:r>
            <a:br>
              <a:rPr lang="sl-SI" b="1" dirty="0" smtClean="0">
                <a:latin typeface="Comic Sans MS" panose="030F0702030302020204" pitchFamily="66" charset="0"/>
              </a:rPr>
            </a:br>
            <a:r>
              <a:rPr lang="sl-SI" b="1" dirty="0" smtClean="0">
                <a:latin typeface="Comic Sans MS" panose="030F0702030302020204" pitchFamily="66" charset="0"/>
              </a:rPr>
              <a:t> DEDKOV IN</a:t>
            </a:r>
            <a:br>
              <a:rPr lang="sl-SI" b="1" dirty="0" smtClean="0">
                <a:latin typeface="Comic Sans MS" panose="030F0702030302020204" pitchFamily="66" charset="0"/>
              </a:rPr>
            </a:br>
            <a:r>
              <a:rPr lang="sl-SI" b="1" dirty="0">
                <a:latin typeface="Comic Sans MS" panose="030F0702030302020204" pitchFamily="66" charset="0"/>
              </a:rPr>
              <a:t> </a:t>
            </a:r>
            <a:r>
              <a:rPr lang="sl-SI" b="1" dirty="0" smtClean="0">
                <a:latin typeface="Comic Sans MS" panose="030F0702030302020204" pitchFamily="66" charset="0"/>
              </a:rPr>
              <a:t>    BABIC</a:t>
            </a:r>
            <a:endParaRPr lang="sl-SI" b="1" dirty="0">
              <a:latin typeface="Comic Sans MS" panose="030F0702030302020204" pitchFamily="66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0" y="3789040"/>
            <a:ext cx="4932039" cy="2135088"/>
          </a:xfrm>
        </p:spPr>
        <p:txBody>
          <a:bodyPr>
            <a:normAutofit/>
          </a:bodyPr>
          <a:lstStyle/>
          <a:p>
            <a:pPr algn="l"/>
            <a:r>
              <a:rPr lang="sl-SI" b="1" dirty="0" smtClean="0"/>
              <a:t>Izvajalke: Milena Raščan, vrtec Turnišče</a:t>
            </a:r>
            <a:endParaRPr lang="sl-SI" b="1" dirty="0"/>
          </a:p>
          <a:p>
            <a:pPr algn="l"/>
            <a:r>
              <a:rPr lang="sl-SI" b="1" dirty="0" smtClean="0"/>
              <a:t>                  Stanka </a:t>
            </a:r>
            <a:r>
              <a:rPr lang="sl-SI" b="1" dirty="0" err="1" smtClean="0"/>
              <a:t>Perčić</a:t>
            </a:r>
            <a:r>
              <a:rPr lang="sl-SI" b="1" dirty="0" smtClean="0"/>
              <a:t>, vrtec Turnišče</a:t>
            </a:r>
          </a:p>
          <a:p>
            <a:pPr algn="l"/>
            <a:r>
              <a:rPr lang="sl-SI" b="1" dirty="0" smtClean="0"/>
              <a:t>                  Silva Lutar, OŠ Turnišče</a:t>
            </a:r>
          </a:p>
          <a:p>
            <a:pPr algn="l"/>
            <a:r>
              <a:rPr lang="sl-SI" b="1" dirty="0" smtClean="0"/>
              <a:t>                                                                                 </a:t>
            </a:r>
          </a:p>
          <a:p>
            <a:pPr algn="ctr"/>
            <a:r>
              <a:rPr lang="sl-SI" b="1" dirty="0"/>
              <a:t> </a:t>
            </a:r>
            <a:r>
              <a:rPr lang="sl-SI" b="1" dirty="0" smtClean="0"/>
              <a:t>                                                                               marec, 2014  </a:t>
            </a:r>
          </a:p>
        </p:txBody>
      </p:sp>
      <p:pic>
        <p:nvPicPr>
          <p:cNvPr id="4101" name="Slika 11" descr="E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092" y="807027"/>
            <a:ext cx="609600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Slika 12" descr="Ekosola_marec_2011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054" y="819150"/>
            <a:ext cx="314325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Slika 6" descr="znak_sole_2004_s_peruniko_in_EKO_SOLA_napis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32"/>
          <a:stretch>
            <a:fillRect/>
          </a:stretch>
        </p:blipFill>
        <p:spPr bwMode="auto">
          <a:xfrm>
            <a:off x="648891" y="457200"/>
            <a:ext cx="93345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Slika 13" descr="Zdrava šol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822" y="757170"/>
            <a:ext cx="390525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Slika 14" descr="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033" y="872586"/>
            <a:ext cx="1333500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l-SI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8191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  <a:endParaRPr kumimoji="0" lang="sl-SI" altLang="sl-SI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11811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sl-SI" altLang="sl-SI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0" y="1924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sl-SI" altLang="sl-SI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0" y="2286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  <a:endParaRPr kumimoji="0" lang="sl-SI" altLang="sl-SI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148064" y="938145"/>
            <a:ext cx="21672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1260475" algn="ct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1260475" algn="ct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1260475" algn="ct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1260475" algn="ct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1260475" algn="ct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260475" algn="ct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260475" algn="ct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260475" algn="ct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260475" algn="ct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60475" algn="ctr"/>
              </a:tabLst>
            </a:pPr>
            <a:r>
              <a:rPr kumimoji="0" lang="sl-SI" altLang="sl-SI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sl-SI" altLang="sl-SI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l-SI"/>
          </a:p>
        </p:txBody>
      </p:sp>
      <p:graphicFrame>
        <p:nvGraphicFramePr>
          <p:cNvPr id="11" name="Predme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6820305"/>
              </p:ext>
            </p:extLst>
          </p:nvPr>
        </p:nvGraphicFramePr>
        <p:xfrm flipH="1">
          <a:off x="4574557" y="457200"/>
          <a:ext cx="809625" cy="1114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r:id="rId8" imgW="6067425" imgH="5791200" progId="CorelDraw.Graphic.8">
                  <p:embed/>
                </p:oleObj>
              </mc:Choice>
              <mc:Fallback>
                <p:oleObj r:id="rId8" imgW="6067425" imgH="5791200" progId="CorelDraw.Graphic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 flipH="1">
                        <a:off x="4574557" y="457200"/>
                        <a:ext cx="809625" cy="1114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7886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Users\Uporabnik\Desktop\JABLANE NAŠIH DEDKOV IN BABIC\JABOLKO\IMG_18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350" y="1052513"/>
            <a:ext cx="3648075" cy="2736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Users\Uporabnik\Desktop\JABLANE NAŠIH DEDKOV IN BABIC\JABOLKO\IMG_18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3500438"/>
            <a:ext cx="3168650" cy="23764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uščica gor 5"/>
          <p:cNvSpPr/>
          <p:nvPr/>
        </p:nvSpPr>
        <p:spPr>
          <a:xfrm>
            <a:off x="1835150" y="3933825"/>
            <a:ext cx="2160588" cy="223202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1200" b="1" dirty="0"/>
              <a:t>PREIPRAVA JABOLK ZA SUŠENJE</a:t>
            </a:r>
          </a:p>
        </p:txBody>
      </p:sp>
    </p:spTree>
    <p:extLst>
      <p:ext uri="{BB962C8B-B14F-4D97-AF65-F5344CB8AC3E}">
        <p14:creationId xmlns:p14="http://schemas.microsoft.com/office/powerpoint/2010/main" val="327578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Users\Uporabnik\Desktop\JABLANE NAŠIH DEDKOV IN BABIC\DELAVNICA JABOLK\IMG_18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6113" y="1876425"/>
            <a:ext cx="2784475" cy="20891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Users\Uporabnik\Desktop\JABLANE NAŠIH DEDKOV IN BABIC\DELAVNICA JABOLK\PA17103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4300" y="3062288"/>
            <a:ext cx="2357438" cy="3143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:\Users\Uporabnik\Desktop\JABLANE NAŠIH DEDKOV IN BABIC\DELAVNICA JABOLK\PA17102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0400" y="4149725"/>
            <a:ext cx="2741613" cy="20558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D:\Users\Uporabnik\Desktop\JABLANE NAŠIH DEDKOV IN BABIC\JABOLKO\PA17101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72225" y="3805238"/>
            <a:ext cx="1800225" cy="2400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uščica dol 7"/>
          <p:cNvSpPr/>
          <p:nvPr/>
        </p:nvSpPr>
        <p:spPr>
          <a:xfrm>
            <a:off x="1331913" y="115888"/>
            <a:ext cx="2070100" cy="17287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1200" dirty="0"/>
              <a:t>JABOLČNA ČEŽANA</a:t>
            </a:r>
          </a:p>
        </p:txBody>
      </p:sp>
      <p:sp>
        <p:nvSpPr>
          <p:cNvPr id="9" name="Puščica dol 8"/>
          <p:cNvSpPr/>
          <p:nvPr/>
        </p:nvSpPr>
        <p:spPr>
          <a:xfrm>
            <a:off x="5219700" y="692150"/>
            <a:ext cx="2232025" cy="23050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1400" dirty="0"/>
              <a:t>POLNJENA JABOLKA</a:t>
            </a:r>
          </a:p>
        </p:txBody>
      </p:sp>
    </p:spTree>
    <p:extLst>
      <p:ext uri="{BB962C8B-B14F-4D97-AF65-F5344CB8AC3E}">
        <p14:creationId xmlns:p14="http://schemas.microsoft.com/office/powerpoint/2010/main" val="210337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Users\Uporabnik\Desktop\JABLANE NAŠIH DEDKOV IN BABIC\JABOLČNI KIS\IMG_19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3051175"/>
            <a:ext cx="2303462" cy="3073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Users\Uporabnik\Desktop\JABLANE NAŠIH DEDKOV IN BABIC\JABOLČNI KIS\IMG_196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9475" y="3068638"/>
            <a:ext cx="2292350" cy="30559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:\Users\Uporabnik\Desktop\JABLANE NAŠIH DEDKOV IN BABIC\JABOLČNI KIS\IMG_197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3068638"/>
            <a:ext cx="2292350" cy="30559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uščica dol 6"/>
          <p:cNvSpPr/>
          <p:nvPr/>
        </p:nvSpPr>
        <p:spPr>
          <a:xfrm>
            <a:off x="2843213" y="549275"/>
            <a:ext cx="2160587" cy="20875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1200" b="1" dirty="0"/>
              <a:t>OKUŠANJE </a:t>
            </a:r>
            <a:r>
              <a:rPr lang="sl-SI" sz="1000" b="1" dirty="0"/>
              <a:t>JABOLČNEGA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1200" b="1" dirty="0"/>
              <a:t>KISA</a:t>
            </a:r>
          </a:p>
        </p:txBody>
      </p:sp>
    </p:spTree>
    <p:extLst>
      <p:ext uri="{BB962C8B-B14F-4D97-AF65-F5344CB8AC3E}">
        <p14:creationId xmlns:p14="http://schemas.microsoft.com/office/powerpoint/2010/main" val="158115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slov 1"/>
          <p:cNvSpPr txBox="1">
            <a:spLocks/>
          </p:cNvSpPr>
          <p:nvPr/>
        </p:nvSpPr>
        <p:spPr bwMode="auto">
          <a:xfrm>
            <a:off x="1042988" y="1027113"/>
            <a:ext cx="70246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l-SI" altLang="sl-SI" sz="4400">
                <a:solidFill>
                  <a:schemeClr val="tx1"/>
                </a:solidFill>
              </a:rPr>
              <a:t>PODROČJE: GIBANJE</a:t>
            </a:r>
          </a:p>
        </p:txBody>
      </p:sp>
      <p:sp>
        <p:nvSpPr>
          <p:cNvPr id="5" name="Ograda vsebine 2"/>
          <p:cNvSpPr txBox="1">
            <a:spLocks/>
          </p:cNvSpPr>
          <p:nvPr/>
        </p:nvSpPr>
        <p:spPr>
          <a:xfrm>
            <a:off x="1042988" y="2324100"/>
            <a:ext cx="6777037" cy="35083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l-SI" sz="2000" smtClean="0"/>
              <a:t>Otrok: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sl-SI" sz="2000" smtClean="0"/>
              <a:t>Izvaja naravno obliko gibanja, hodi v organizirani koloni (krajši in daljši sprehodi z iskanjem visoko debelnih jablan);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sl-SI" sz="2000" smtClean="0"/>
              <a:t>Izvaja dejavnosti v ritmu z rokami in nogami ob pesmi JABOLKO; 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sl-SI" sz="2000" smtClean="0"/>
              <a:t>Sprostitvene igre: DREVO, OBIRANJE JABOLK;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sl-SI" sz="2000" smtClean="0"/>
              <a:t>Spoznava in razvija gibalne sposobnosti in usvaja gibalne koncepte;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26840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Users\Uporabnik\Desktop\JABLANE NAŠIH DEDKOV IN BABIC\SEPTEMBER 2013\IMG_10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41438" y="1196975"/>
            <a:ext cx="6180137" cy="4635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esna puščica 4"/>
          <p:cNvSpPr/>
          <p:nvPr/>
        </p:nvSpPr>
        <p:spPr>
          <a:xfrm>
            <a:off x="1331913" y="4292600"/>
            <a:ext cx="2879725" cy="18002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b="1" dirty="0"/>
              <a:t>ORGANIZIRANA HOJA</a:t>
            </a:r>
          </a:p>
        </p:txBody>
      </p:sp>
    </p:spTree>
    <p:extLst>
      <p:ext uri="{BB962C8B-B14F-4D97-AF65-F5344CB8AC3E}">
        <p14:creationId xmlns:p14="http://schemas.microsoft.com/office/powerpoint/2010/main" val="300596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slov 1"/>
          <p:cNvSpPr txBox="1">
            <a:spLocks/>
          </p:cNvSpPr>
          <p:nvPr/>
        </p:nvSpPr>
        <p:spPr bwMode="auto">
          <a:xfrm>
            <a:off x="1060450" y="836613"/>
            <a:ext cx="70246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l-SI" altLang="sl-SI" sz="4400">
                <a:solidFill>
                  <a:schemeClr val="tx1"/>
                </a:solidFill>
              </a:rPr>
              <a:t>PODROČJE: JEZIK</a:t>
            </a:r>
          </a:p>
        </p:txBody>
      </p:sp>
      <p:sp>
        <p:nvSpPr>
          <p:cNvPr id="5" name="Ograda vsebine 2"/>
          <p:cNvSpPr txBox="1">
            <a:spLocks/>
          </p:cNvSpPr>
          <p:nvPr/>
        </p:nvSpPr>
        <p:spPr>
          <a:xfrm>
            <a:off x="1042988" y="2324100"/>
            <a:ext cx="6777037" cy="3508375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l-SI" sz="2000" smtClean="0"/>
              <a:t>Otrok: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sl-SI" sz="2000" smtClean="0"/>
              <a:t>Sodeluje v komunikaciji, v manjših skupinah, v parih, z odraslimi (BESEDNE IGRE – Kakšno je jabolko?,   POGOVOR S STARIMI STARŠI O POMENU JABOLK IN O SHRANJEVANJU JABOLK NEKOČ,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sl-SI" sz="2000" smtClean="0"/>
              <a:t>Samostojno pripoveduje zgodbo, pripoveduje, opisuje, komentira in se izraža v knjižnem jeziku (IZMIŠLJANJE ZGODB IN PESMI O JABOLKU – DEBELO JABOLKO, JABOLKO – 1. nagrada za literarno delo predšolski otroci na Literarno-likovnem in multimedijskem natečaju Občine Turnišče);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sl-SI" sz="2000" smtClean="0"/>
              <a:t>Sestavlja slikopis, bere slikopis (DEBELO JABOLKO, JABOLKO);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sl-SI" sz="2000" smtClean="0"/>
              <a:t>Se igra igro vlog (TUJE JABOLKO, JABOLKO, RDEČE JABOLKO).</a:t>
            </a:r>
            <a:br>
              <a:rPr lang="sl-SI" sz="2000" smtClean="0"/>
            </a:br>
            <a:endParaRPr lang="sl-SI" sz="2000" dirty="0"/>
          </a:p>
        </p:txBody>
      </p:sp>
    </p:spTree>
    <p:extLst>
      <p:ext uri="{BB962C8B-B14F-4D97-AF65-F5344CB8AC3E}">
        <p14:creationId xmlns:p14="http://schemas.microsoft.com/office/powerpoint/2010/main" val="428348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Users\Uporabnik\Desktop\JABLANE NAŠIH DEDKOV IN BABIC\JABLANA\IMG_108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908050"/>
            <a:ext cx="2784475" cy="20891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Users\Uporabnik\Desktop\JABLANE NAŠIH DEDKOV IN BABIC\JABLANA\IMG_108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71950" y="1268413"/>
            <a:ext cx="4111625" cy="3084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:\Users\Uporabnik\Desktop\JABLANE NAŠIH DEDKOV IN BABIC\JABLANA\IMG_109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3350" y="3429000"/>
            <a:ext cx="2057400" cy="2743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uščica gor 6"/>
          <p:cNvSpPr/>
          <p:nvPr/>
        </p:nvSpPr>
        <p:spPr>
          <a:xfrm>
            <a:off x="4643438" y="4352925"/>
            <a:ext cx="1944687" cy="181927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1200" b="1" dirty="0"/>
              <a:t>OGLED LUTKOVNE IGRE</a:t>
            </a:r>
          </a:p>
        </p:txBody>
      </p:sp>
    </p:spTree>
    <p:extLst>
      <p:ext uri="{BB962C8B-B14F-4D97-AF65-F5344CB8AC3E}">
        <p14:creationId xmlns:p14="http://schemas.microsoft.com/office/powerpoint/2010/main" val="78133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slov 1"/>
          <p:cNvSpPr txBox="1">
            <a:spLocks/>
          </p:cNvSpPr>
          <p:nvPr/>
        </p:nvSpPr>
        <p:spPr bwMode="auto">
          <a:xfrm>
            <a:off x="1042988" y="1027113"/>
            <a:ext cx="70246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l-SI" altLang="sl-SI" sz="4400">
                <a:solidFill>
                  <a:schemeClr val="tx1"/>
                </a:solidFill>
              </a:rPr>
              <a:t>PODROČJE: DRUŽBA</a:t>
            </a:r>
          </a:p>
        </p:txBody>
      </p:sp>
      <p:sp>
        <p:nvSpPr>
          <p:cNvPr id="5" name="Ograda vsebine 2"/>
          <p:cNvSpPr txBox="1">
            <a:spLocks/>
          </p:cNvSpPr>
          <p:nvPr/>
        </p:nvSpPr>
        <p:spPr>
          <a:xfrm>
            <a:off x="1042988" y="2324100"/>
            <a:ext cx="6777037" cy="350837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l-SI" sz="2000" smtClean="0"/>
              <a:t>Otrok: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sl-SI" sz="2000" smtClean="0"/>
              <a:t>Sodeluje v pogovoru o različnih vprašanjih in se vživlja v položaj drugih (SODELOVANJE Z G. KATALINIČEM, SREČANJE IN POGOVOR Z GOSPO, KI IMA STARE DEBELNE JABLANE, SODELOVANJE S STARIMI STARŠI IN STARŠI PREKO ANKETNEGA VPRAŠALNIKA, SREČANJE S STARIMI STARŠI, SODELOVANJE Z DRUGIM RAZREDOM OŠ TURNIŠČE).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sl-SI" sz="2000" smtClean="0"/>
              <a:t>Zbira recepte jedi in izdelkov iz jabolk (KNJIGA RECEPTOV !!!!</a:t>
            </a:r>
            <a:endParaRPr lang="sl-SI" sz="2000" dirty="0"/>
          </a:p>
        </p:txBody>
      </p:sp>
    </p:spTree>
    <p:extLst>
      <p:ext uri="{BB962C8B-B14F-4D97-AF65-F5344CB8AC3E}">
        <p14:creationId xmlns:p14="http://schemas.microsoft.com/office/powerpoint/2010/main" val="235163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Users\Uporabnik\Desktop\JABLANE NAŠIH DEDKOV IN BABIC\SEPTEMBER 2013\IMG_10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765175"/>
            <a:ext cx="3746500" cy="49958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eva puščica 4"/>
          <p:cNvSpPr/>
          <p:nvPr/>
        </p:nvSpPr>
        <p:spPr>
          <a:xfrm>
            <a:off x="5148263" y="2276475"/>
            <a:ext cx="3095625" cy="230505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b="1" dirty="0">
                <a:solidFill>
                  <a:schemeClr val="bg1"/>
                </a:solidFill>
              </a:rPr>
              <a:t>SODELOVANJE Z 2. RAZREDOM OŠ</a:t>
            </a:r>
          </a:p>
        </p:txBody>
      </p:sp>
    </p:spTree>
    <p:extLst>
      <p:ext uri="{BB962C8B-B14F-4D97-AF65-F5344CB8AC3E}">
        <p14:creationId xmlns:p14="http://schemas.microsoft.com/office/powerpoint/2010/main" val="251209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1725" y="836613"/>
            <a:ext cx="3743325" cy="2808287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175" y="2924175"/>
            <a:ext cx="4321175" cy="32416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Desna puščica 6"/>
          <p:cNvSpPr/>
          <p:nvPr/>
        </p:nvSpPr>
        <p:spPr>
          <a:xfrm>
            <a:off x="755650" y="4076700"/>
            <a:ext cx="3095625" cy="20891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sl-SI" b="1" dirty="0"/>
              <a:t>SODELOVANJE S STARIMI STARŠI</a:t>
            </a:r>
          </a:p>
        </p:txBody>
      </p:sp>
    </p:spTree>
    <p:extLst>
      <p:ext uri="{BB962C8B-B14F-4D97-AF65-F5344CB8AC3E}">
        <p14:creationId xmlns:p14="http://schemas.microsoft.com/office/powerpoint/2010/main" val="341790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3490" y="620688"/>
            <a:ext cx="7024744" cy="792088"/>
          </a:xfrm>
        </p:spPr>
        <p:txBody>
          <a:bodyPr/>
          <a:lstStyle/>
          <a:p>
            <a:r>
              <a:rPr lang="sl-SI" b="1" dirty="0" smtClean="0"/>
              <a:t>KONCEPT PROJEKTA</a:t>
            </a:r>
            <a:endParaRPr lang="sl-SI" b="1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043492" y="1484784"/>
            <a:ext cx="6777317" cy="434784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l-SI" b="1" dirty="0" smtClean="0"/>
              <a:t>Sodelujoči: </a:t>
            </a:r>
            <a:endParaRPr lang="sl-SI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sl-SI" dirty="0" smtClean="0"/>
              <a:t>Vrtec Turnišče: dva oddelka predšolskih otrok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l-SI" dirty="0" smtClean="0"/>
              <a:t>OŠ Turnišče: 2. razred</a:t>
            </a:r>
          </a:p>
          <a:p>
            <a:pPr>
              <a:buFont typeface="Wingdings" panose="05000000000000000000" pitchFamily="2" charset="2"/>
              <a:buChar char="v"/>
            </a:pPr>
            <a:endParaRPr lang="sl-SI" dirty="0" smtClean="0"/>
          </a:p>
          <a:p>
            <a:pPr marL="68580" indent="0">
              <a:buNone/>
            </a:pPr>
            <a:r>
              <a:rPr lang="sl-SI" b="1" dirty="0" smtClean="0"/>
              <a:t>Čas izvedbe: </a:t>
            </a:r>
            <a:r>
              <a:rPr lang="sl-SI" dirty="0" smtClean="0"/>
              <a:t>september, oktober,</a:t>
            </a:r>
            <a:endParaRPr lang="sl-SI" b="1" dirty="0" smtClean="0"/>
          </a:p>
          <a:p>
            <a:pPr>
              <a:buFontTx/>
              <a:buChar char="-"/>
            </a:pPr>
            <a:r>
              <a:rPr lang="sl-SI" smtClean="0"/>
              <a:t>                    november </a:t>
            </a:r>
            <a:r>
              <a:rPr lang="sl-SI" dirty="0" smtClean="0"/>
              <a:t>2013</a:t>
            </a:r>
          </a:p>
          <a:p>
            <a:pPr>
              <a:buFontTx/>
              <a:buChar char="-"/>
            </a:pPr>
            <a:endParaRPr lang="sl-SI" dirty="0" smtClean="0"/>
          </a:p>
          <a:p>
            <a:pPr marL="0" indent="0">
              <a:buNone/>
            </a:pPr>
            <a:r>
              <a:rPr lang="sl-SI" b="1" dirty="0" smtClean="0"/>
              <a:t>Didaktični pristop: </a:t>
            </a:r>
            <a:r>
              <a:rPr lang="sl-SI" dirty="0" smtClean="0"/>
              <a:t>interdisciplinarni pristop</a:t>
            </a:r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b="1" dirty="0" smtClean="0"/>
              <a:t>Postopki: </a:t>
            </a:r>
            <a:r>
              <a:rPr lang="sl-SI" dirty="0" smtClean="0"/>
              <a:t>opazovanje, zbiranje in urejanje</a:t>
            </a:r>
          </a:p>
          <a:p>
            <a:pPr marL="0" indent="0">
              <a:buNone/>
            </a:pPr>
            <a:r>
              <a:rPr lang="sl-SI" dirty="0"/>
              <a:t> </a:t>
            </a:r>
            <a:r>
              <a:rPr lang="sl-SI" dirty="0" smtClean="0"/>
              <a:t>               podatkov, razvrščanje, sporočanje</a:t>
            </a:r>
            <a:endParaRPr lang="sl-SI" b="1" dirty="0"/>
          </a:p>
        </p:txBody>
      </p:sp>
    </p:spTree>
    <p:extLst>
      <p:ext uri="{BB962C8B-B14F-4D97-AF65-F5344CB8AC3E}">
        <p14:creationId xmlns:p14="http://schemas.microsoft.com/office/powerpoint/2010/main" val="155529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 txBox="1">
            <a:spLocks/>
          </p:cNvSpPr>
          <p:nvPr/>
        </p:nvSpPr>
        <p:spPr>
          <a:xfrm>
            <a:off x="1042988" y="1027113"/>
            <a:ext cx="7024687" cy="1143000"/>
          </a:xfrm>
          <a:prstGeom prst="rect">
            <a:avLst/>
          </a:prstGeom>
        </p:spPr>
        <p:txBody>
          <a:bodyPr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sl-SI" smtClean="0"/>
              <a:t>PODROČJE: MATEMATIKA</a:t>
            </a:r>
            <a:endParaRPr lang="sl-SI" dirty="0"/>
          </a:p>
        </p:txBody>
      </p:sp>
      <p:sp>
        <p:nvSpPr>
          <p:cNvPr id="5" name="Ograda vsebine 2"/>
          <p:cNvSpPr txBox="1">
            <a:spLocks/>
          </p:cNvSpPr>
          <p:nvPr/>
        </p:nvSpPr>
        <p:spPr>
          <a:xfrm>
            <a:off x="1042988" y="2324100"/>
            <a:ext cx="6777037" cy="35083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l-SI" sz="2000" smtClean="0"/>
              <a:t>Otrok: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sl-SI" sz="2000" smtClean="0"/>
              <a:t>Šteje, razvršča jabolka v vrste (STARE SORTE);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sl-SI" sz="2000" smtClean="0"/>
              <a:t>Se pogovarja in sestavlja zbirke naravnega materiala (JABOLKA, JABOLČNI KIS, JABOLČNI SOK, JABOLČNA MARMELADA, JABOLČNI KRHLJI);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sl-SI" sz="2000" smtClean="0"/>
              <a:t>Opazuje zaporedje dogodkov, uporablja izraze za pojme: najprej, potem, pred, preden, za, za tem, nazadnje (PREDELAVA  JABOLK);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sl-SI" sz="2000" smtClean="0"/>
              <a:t>Se seznani z različnim prikazom podatkov (STOLPČNI, DREVASNI, VRSTIČNI DIAGRAM).</a:t>
            </a:r>
            <a:endParaRPr lang="sl-SI" sz="2000" dirty="0"/>
          </a:p>
        </p:txBody>
      </p:sp>
    </p:spTree>
    <p:extLst>
      <p:ext uri="{BB962C8B-B14F-4D97-AF65-F5344CB8AC3E}">
        <p14:creationId xmlns:p14="http://schemas.microsoft.com/office/powerpoint/2010/main" val="58207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slov 1"/>
          <p:cNvSpPr txBox="1">
            <a:spLocks/>
          </p:cNvSpPr>
          <p:nvPr/>
        </p:nvSpPr>
        <p:spPr bwMode="auto">
          <a:xfrm>
            <a:off x="1042988" y="1027113"/>
            <a:ext cx="70246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l-SI" altLang="sl-SI" sz="4400">
                <a:solidFill>
                  <a:schemeClr val="tx1"/>
                </a:solidFill>
              </a:rPr>
              <a:t>PODROČJE: UMETNOST</a:t>
            </a:r>
          </a:p>
        </p:txBody>
      </p:sp>
      <p:sp>
        <p:nvSpPr>
          <p:cNvPr id="5" name="Ograda vsebine 2"/>
          <p:cNvSpPr txBox="1">
            <a:spLocks/>
          </p:cNvSpPr>
          <p:nvPr/>
        </p:nvSpPr>
        <p:spPr>
          <a:xfrm>
            <a:off x="1042988" y="2324100"/>
            <a:ext cx="6777037" cy="35083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l-SI" sz="2000" smtClean="0"/>
              <a:t>Otrok: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sl-SI" sz="2000" smtClean="0"/>
              <a:t>Uporablja različne tehnike za risanje, lepljenje, modeliranje (slano testo in plastelin – OBLIKOVANJE JABOLK);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sl-SI" sz="2000" smtClean="0"/>
              <a:t>Ustvarja dvo in tri – dimenzionalne likovne kompozicije (SLIKE TIHOŽITJA – KOŠARA JABOLK, JABOLKO IZ MARELIČNIH KOŠČIC);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sl-SI" sz="2000" smtClean="0"/>
              <a:t>Izbira si izmišlja, izvaja zvočno glasbeno opremo za dialoge (TUJE JABOLKO, RDEČE JABOLKO);</a:t>
            </a:r>
            <a:endParaRPr lang="sl-SI" sz="2000" dirty="0"/>
          </a:p>
        </p:txBody>
      </p:sp>
    </p:spTree>
    <p:extLst>
      <p:ext uri="{BB962C8B-B14F-4D97-AF65-F5344CB8AC3E}">
        <p14:creationId xmlns:p14="http://schemas.microsoft.com/office/powerpoint/2010/main" val="59291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Users\Uporabnik\Desktop\JABLANE NAŠIH DEDKOV IN BABIC\JABLANA\IMG_107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801688"/>
            <a:ext cx="2559050" cy="3413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D:\Users\Uporabnik\Desktop\JABLANE NAŠIH DEDKOV IN BABIC\JABLANA\IMG_10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773238"/>
            <a:ext cx="3443288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esna puščica 5"/>
          <p:cNvSpPr/>
          <p:nvPr/>
        </p:nvSpPr>
        <p:spPr>
          <a:xfrm>
            <a:off x="1116013" y="4437063"/>
            <a:ext cx="2879725" cy="19272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b="1" dirty="0"/>
              <a:t>JABOLKO IZ MARELIČNIH KOŠČIC</a:t>
            </a:r>
          </a:p>
        </p:txBody>
      </p:sp>
    </p:spTree>
    <p:extLst>
      <p:ext uri="{BB962C8B-B14F-4D97-AF65-F5344CB8AC3E}">
        <p14:creationId xmlns:p14="http://schemas.microsoft.com/office/powerpoint/2010/main" val="216989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Users\Uporabnik\Desktop\JABLANE NAŠIH DEDKOV IN BABIC\JABOLČNI KIS\IMG_19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6825" y="3540125"/>
            <a:ext cx="3055938" cy="2292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Users\Uporabnik\Desktop\JABLANE NAŠIH DEDKOV IN BABIC\JABOLČNI KIS\IMG_189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2988" y="1052513"/>
            <a:ext cx="3732212" cy="49752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eva puščica 5"/>
          <p:cNvSpPr/>
          <p:nvPr/>
        </p:nvSpPr>
        <p:spPr>
          <a:xfrm>
            <a:off x="4932363" y="1196975"/>
            <a:ext cx="3455987" cy="194468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dirty="0"/>
              <a:t>IZDELAVA JABOLK IZ SLANEGA TESTA</a:t>
            </a:r>
          </a:p>
        </p:txBody>
      </p:sp>
    </p:spTree>
    <p:extLst>
      <p:ext uri="{BB962C8B-B14F-4D97-AF65-F5344CB8AC3E}">
        <p14:creationId xmlns:p14="http://schemas.microsoft.com/office/powerpoint/2010/main" val="413788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l-SI" b="1" dirty="0" smtClean="0"/>
              <a:t>DEJAVNOSTI PO PREDMETIH </a:t>
            </a:r>
            <a:br>
              <a:rPr lang="sl-SI" b="1" dirty="0" smtClean="0"/>
            </a:br>
            <a:r>
              <a:rPr lang="sl-SI" b="1" dirty="0" smtClean="0"/>
              <a:t>V 2.  RAZREDU</a:t>
            </a:r>
            <a:endParaRPr lang="sl-SI" b="1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l-SI" b="1" dirty="0" smtClean="0"/>
              <a:t>SPOZNAVANJE OKOLJA</a:t>
            </a:r>
          </a:p>
          <a:p>
            <a:pPr marL="0" indent="0">
              <a:buNone/>
            </a:pPr>
            <a:r>
              <a:rPr lang="sl-SI" b="1" dirty="0" smtClean="0"/>
              <a:t>1. Raziskovalno delo: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b="1" dirty="0" smtClean="0"/>
              <a:t>Kaj že vemo?</a:t>
            </a:r>
          </a:p>
          <a:p>
            <a:pPr marL="0" indent="0">
              <a:buNone/>
            </a:pPr>
            <a:r>
              <a:rPr lang="sl-SI" dirty="0"/>
              <a:t> </a:t>
            </a:r>
            <a:r>
              <a:rPr lang="sl-SI" dirty="0" smtClean="0"/>
              <a:t>   (Predznanje učencev o jablanah in jabolkih.)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b="1" dirty="0" smtClean="0"/>
              <a:t>Raziskovalna vprašanja:</a:t>
            </a:r>
          </a:p>
          <a:p>
            <a:pPr marL="0" indent="0">
              <a:buNone/>
            </a:pPr>
            <a:r>
              <a:rPr lang="sl-SI" dirty="0"/>
              <a:t> </a:t>
            </a:r>
            <a:r>
              <a:rPr lang="sl-SI" dirty="0" smtClean="0"/>
              <a:t>   Kakšne so jablane naših dedkov in babic?</a:t>
            </a:r>
          </a:p>
          <a:p>
            <a:pPr marL="0" indent="0">
              <a:buNone/>
            </a:pPr>
            <a:r>
              <a:rPr lang="sl-SI" dirty="0"/>
              <a:t> </a:t>
            </a:r>
            <a:r>
              <a:rPr lang="sl-SI" dirty="0" smtClean="0"/>
              <a:t>   Ali v našem okolju rastejo visokodebelne</a:t>
            </a:r>
          </a:p>
          <a:p>
            <a:pPr marL="0" indent="0">
              <a:buNone/>
            </a:pPr>
            <a:r>
              <a:rPr lang="sl-SI" dirty="0"/>
              <a:t> </a:t>
            </a:r>
            <a:r>
              <a:rPr lang="sl-SI" dirty="0" smtClean="0"/>
              <a:t>   jablane?</a:t>
            </a:r>
          </a:p>
          <a:p>
            <a:pPr marL="0" indent="0">
              <a:buNone/>
            </a:pPr>
            <a:r>
              <a:rPr lang="sl-SI" dirty="0" smtClean="0"/>
              <a:t>    Katere so stare sorte jabolk? </a:t>
            </a:r>
          </a:p>
          <a:p>
            <a:pPr>
              <a:buFont typeface="Wingdings" panose="05000000000000000000" pitchFamily="2" charset="2"/>
              <a:buChar char="§"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52909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sl-SI" b="1" dirty="0" smtClean="0"/>
              <a:t>Oblikovanje načrta raziskave:</a:t>
            </a:r>
          </a:p>
          <a:p>
            <a:r>
              <a:rPr lang="sl-SI" dirty="0" smtClean="0"/>
              <a:t> Iskanje in opazovanje visokodebelnih jablan </a:t>
            </a:r>
          </a:p>
          <a:p>
            <a:pPr marL="0" indent="0">
              <a:buNone/>
            </a:pPr>
            <a:r>
              <a:rPr lang="sl-SI" dirty="0"/>
              <a:t> </a:t>
            </a:r>
            <a:r>
              <a:rPr lang="sl-SI" dirty="0" smtClean="0"/>
              <a:t>    v domačem okolju. </a:t>
            </a:r>
          </a:p>
          <a:p>
            <a:r>
              <a:rPr lang="sl-SI" dirty="0"/>
              <a:t> </a:t>
            </a:r>
            <a:r>
              <a:rPr lang="sl-SI" dirty="0" smtClean="0"/>
              <a:t>Zbiranje podatkov o rasti visokodebelnih jablan</a:t>
            </a:r>
          </a:p>
          <a:p>
            <a:pPr marL="68580" indent="0">
              <a:buNone/>
            </a:pPr>
            <a:r>
              <a:rPr lang="sl-SI" dirty="0"/>
              <a:t> </a:t>
            </a:r>
            <a:r>
              <a:rPr lang="sl-SI" dirty="0" smtClean="0"/>
              <a:t>   (z anketnim vprašalnikom doma).</a:t>
            </a:r>
          </a:p>
          <a:p>
            <a:r>
              <a:rPr lang="sl-SI" dirty="0" smtClean="0"/>
              <a:t> Zbiranje različnih starih sort jabolk.</a:t>
            </a:r>
          </a:p>
          <a:p>
            <a:r>
              <a:rPr lang="sl-SI" dirty="0"/>
              <a:t> </a:t>
            </a:r>
            <a:r>
              <a:rPr lang="sl-SI" dirty="0" smtClean="0"/>
              <a:t>Jabolka nekoč: shranjevanje, uporaba in</a:t>
            </a:r>
          </a:p>
          <a:p>
            <a:pPr marL="0" indent="0">
              <a:buNone/>
            </a:pPr>
            <a:r>
              <a:rPr lang="sl-SI" dirty="0"/>
              <a:t> </a:t>
            </a:r>
            <a:r>
              <a:rPr lang="sl-SI" dirty="0" smtClean="0"/>
              <a:t>    pomen jabolk</a:t>
            </a:r>
            <a:r>
              <a:rPr lang="sl-SI" dirty="0"/>
              <a:t> </a:t>
            </a:r>
            <a:r>
              <a:rPr lang="sl-SI" dirty="0" smtClean="0"/>
              <a:t>(razgovor z dedki in babicami;</a:t>
            </a:r>
          </a:p>
          <a:p>
            <a:pPr marL="0" indent="0">
              <a:buNone/>
            </a:pPr>
            <a:r>
              <a:rPr lang="sl-SI" dirty="0"/>
              <a:t> </a:t>
            </a:r>
            <a:r>
              <a:rPr lang="sl-SI" dirty="0" smtClean="0"/>
              <a:t>    anketni vprašalnik). </a:t>
            </a:r>
          </a:p>
          <a:p>
            <a:pPr marL="0" indent="0">
              <a:buNone/>
            </a:pPr>
            <a:r>
              <a:rPr lang="sl-SI" dirty="0" smtClean="0"/>
              <a:t>  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71487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476672"/>
            <a:ext cx="8291264" cy="5649491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sl-SI" b="1" dirty="0" smtClean="0"/>
              <a:t>Izvedba raziskave: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dirty="0" smtClean="0"/>
              <a:t>Opazovanje visokodebelnih jablan </a:t>
            </a:r>
            <a:r>
              <a:rPr lang="sl-SI" dirty="0"/>
              <a:t>na </a:t>
            </a:r>
            <a:r>
              <a:rPr lang="sl-SI" dirty="0" smtClean="0"/>
              <a:t>terenu.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dirty="0" smtClean="0"/>
              <a:t>Zbiranje </a:t>
            </a:r>
            <a:r>
              <a:rPr lang="sl-SI" dirty="0"/>
              <a:t>podatkov o rasti v domačem </a:t>
            </a:r>
            <a:r>
              <a:rPr lang="sl-SI" dirty="0" smtClean="0"/>
              <a:t>okolju.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Z</a:t>
            </a:r>
            <a:r>
              <a:rPr lang="sl-SI" dirty="0" smtClean="0"/>
              <a:t>biranje informacij o uporabi jabolk nekoč. </a:t>
            </a:r>
          </a:p>
          <a:p>
            <a:pPr>
              <a:buFont typeface="Wingdings" panose="05000000000000000000" pitchFamily="2" charset="2"/>
              <a:buChar char="§"/>
            </a:pPr>
            <a:endParaRPr lang="sl-SI" dirty="0" smtClean="0"/>
          </a:p>
          <a:p>
            <a:pPr>
              <a:buFont typeface="Wingdings" panose="05000000000000000000" pitchFamily="2" charset="2"/>
              <a:buChar char="§"/>
            </a:pPr>
            <a:endParaRPr lang="sl-SI" dirty="0"/>
          </a:p>
          <a:p>
            <a:pPr>
              <a:buFont typeface="Wingdings" panose="05000000000000000000" pitchFamily="2" charset="2"/>
              <a:buChar char="§"/>
            </a:pPr>
            <a:endParaRPr lang="sl-SI" dirty="0" smtClean="0"/>
          </a:p>
          <a:p>
            <a:pPr>
              <a:buFont typeface="Wingdings" panose="05000000000000000000" pitchFamily="2" charset="2"/>
              <a:buChar char="§"/>
            </a:pPr>
            <a:endParaRPr lang="sl-SI" dirty="0" smtClean="0"/>
          </a:p>
          <a:p>
            <a:pPr>
              <a:buFont typeface="Wingdings" panose="05000000000000000000" pitchFamily="2" charset="2"/>
              <a:buChar char="§"/>
            </a:pPr>
            <a:endParaRPr lang="sl-SI" dirty="0"/>
          </a:p>
          <a:p>
            <a:pPr>
              <a:buFont typeface="Wingdings" panose="05000000000000000000" pitchFamily="2" charset="2"/>
              <a:buChar char="§"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>
              <a:buFont typeface="Wingdings" panose="05000000000000000000" pitchFamily="2" charset="2"/>
              <a:buChar char="§"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>
              <a:buFont typeface="Wingdings" panose="05000000000000000000" pitchFamily="2" charset="2"/>
              <a:buChar char="§"/>
            </a:pPr>
            <a:endParaRPr lang="sl-SI" dirty="0" smtClean="0"/>
          </a:p>
          <a:p>
            <a:pPr>
              <a:buFont typeface="Wingdings" panose="05000000000000000000" pitchFamily="2" charset="2"/>
              <a:buChar char="§"/>
            </a:pPr>
            <a:endParaRPr lang="sl-SI" dirty="0"/>
          </a:p>
          <a:p>
            <a:pPr>
              <a:buFont typeface="Wingdings" panose="05000000000000000000" pitchFamily="2" charset="2"/>
              <a:buChar char="§"/>
            </a:pPr>
            <a:endParaRPr lang="sl-SI" dirty="0" smtClean="0"/>
          </a:p>
          <a:p>
            <a:pPr>
              <a:buFont typeface="Wingdings" panose="05000000000000000000" pitchFamily="2" charset="2"/>
              <a:buChar char="§"/>
            </a:pPr>
            <a:endParaRPr lang="sl-SI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sl-SI" b="1" dirty="0" smtClean="0"/>
              <a:t>Predstavitev </a:t>
            </a:r>
            <a:r>
              <a:rPr lang="sl-SI" b="1" dirty="0"/>
              <a:t>zbranih podatkov, povzetek ugotovitev – sporočanje drugim učencem.</a:t>
            </a:r>
          </a:p>
          <a:p>
            <a:endParaRPr lang="sl-SI" dirty="0"/>
          </a:p>
        </p:txBody>
      </p:sp>
      <p:pic>
        <p:nvPicPr>
          <p:cNvPr id="2052" name="Picture 4" descr="C:\Users\Dell\Pictures\JABLANA\DSCN07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844824"/>
            <a:ext cx="3456383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Dell\Pictures\JABLANA\DSCN07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72816"/>
            <a:ext cx="3672408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Dell\Pictures\JABLANA\DSCN07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3" y="2420887"/>
            <a:ext cx="3312369" cy="259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88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/>
          <a:lstStyle/>
          <a:p>
            <a:pPr marL="0" indent="0">
              <a:buNone/>
            </a:pPr>
            <a:r>
              <a:rPr lang="sl-SI" b="1" dirty="0" smtClean="0"/>
              <a:t>2. Zbiranje receptov jabolčnih jedi.</a:t>
            </a:r>
          </a:p>
          <a:p>
            <a:pPr marL="0" indent="0">
              <a:buNone/>
            </a:pPr>
            <a:r>
              <a:rPr lang="sl-SI" b="1" dirty="0" smtClean="0"/>
              <a:t>3. Pomen jabolk v prehrani. </a:t>
            </a:r>
          </a:p>
          <a:p>
            <a:pPr marL="0" indent="0">
              <a:buNone/>
            </a:pPr>
            <a:r>
              <a:rPr lang="sl-SI" dirty="0"/>
              <a:t> </a:t>
            </a:r>
            <a:r>
              <a:rPr lang="sl-SI" dirty="0" smtClean="0"/>
              <a:t>   Pregovor: </a:t>
            </a:r>
            <a:r>
              <a:rPr lang="sl-SI" dirty="0" smtClean="0">
                <a:latin typeface="Comic Sans MS" panose="030F0702030302020204" pitchFamily="66" charset="0"/>
              </a:rPr>
              <a:t>ENO JABOLKO NA DAN </a:t>
            </a:r>
          </a:p>
          <a:p>
            <a:pPr marL="0" indent="0">
              <a:buNone/>
            </a:pPr>
            <a:r>
              <a:rPr lang="sl-SI" dirty="0">
                <a:latin typeface="Comic Sans MS" panose="030F0702030302020204" pitchFamily="66" charset="0"/>
              </a:rPr>
              <a:t> </a:t>
            </a:r>
            <a:r>
              <a:rPr lang="sl-SI" dirty="0" smtClean="0">
                <a:latin typeface="Comic Sans MS" panose="030F0702030302020204" pitchFamily="66" charset="0"/>
              </a:rPr>
              <a:t>            PREŽENE ZDRAVNIKA VSTRAN.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3074" name="Picture 2" descr="C:\Users\Dell\Pictures\JABLANA\DSCN07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24943"/>
            <a:ext cx="3960439" cy="345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ell\Pictures\JABLANA\DSCN07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924943"/>
            <a:ext cx="4752528" cy="374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69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>
              <a:buNone/>
            </a:pPr>
            <a:r>
              <a:rPr lang="sl-SI" b="1" dirty="0" smtClean="0"/>
              <a:t>SLOVENŠČINA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dirty="0" smtClean="0"/>
              <a:t>Slovenska pesmica: Jabolko – </a:t>
            </a:r>
            <a:r>
              <a:rPr lang="sl-SI" dirty="0" err="1" smtClean="0"/>
              <a:t>memoriranje</a:t>
            </a:r>
            <a:r>
              <a:rPr lang="sl-SI" dirty="0" smtClean="0"/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dirty="0" smtClean="0"/>
              <a:t>Branje pravljice: Zdravilno jabolko, </a:t>
            </a:r>
          </a:p>
          <a:p>
            <a:pPr marL="68580" indent="0">
              <a:buNone/>
            </a:pPr>
            <a:r>
              <a:rPr lang="sl-SI" dirty="0"/>
              <a:t> </a:t>
            </a:r>
            <a:r>
              <a:rPr lang="sl-SI" dirty="0" smtClean="0"/>
              <a:t>                               Starček </a:t>
            </a:r>
            <a:r>
              <a:rPr lang="sl-SI" smtClean="0"/>
              <a:t>in jablana.</a:t>
            </a:r>
            <a:endParaRPr lang="sl-SI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sl-SI" dirty="0" smtClean="0"/>
              <a:t>Izdelava razrednega časopisa</a:t>
            </a:r>
            <a:r>
              <a:rPr lang="sl-SI" dirty="0"/>
              <a:t>: JABOLČNI ČASOPIS</a:t>
            </a:r>
          </a:p>
          <a:p>
            <a:pPr marL="68580" indent="0">
              <a:buNone/>
            </a:pPr>
            <a:r>
              <a:rPr lang="sl-SI" dirty="0" smtClean="0"/>
              <a:t>   (pisanje besedil o jablanah/jabolkih in  risanje</a:t>
            </a:r>
          </a:p>
          <a:p>
            <a:pPr marL="68580" indent="0">
              <a:buNone/>
            </a:pPr>
            <a:r>
              <a:rPr lang="sl-SI" dirty="0"/>
              <a:t> </a:t>
            </a:r>
            <a:r>
              <a:rPr lang="sl-SI" dirty="0" smtClean="0"/>
              <a:t>   ilustracij).</a:t>
            </a:r>
          </a:p>
          <a:p>
            <a:pPr marL="0" indent="0">
              <a:buNone/>
            </a:pPr>
            <a:r>
              <a:rPr lang="sl-SI" dirty="0"/>
              <a:t> </a:t>
            </a:r>
            <a:r>
              <a:rPr lang="sl-SI" dirty="0" smtClean="0"/>
              <a:t>   </a:t>
            </a:r>
            <a:endParaRPr lang="sl-SI" dirty="0"/>
          </a:p>
        </p:txBody>
      </p:sp>
      <p:pic>
        <p:nvPicPr>
          <p:cNvPr id="1026" name="Picture 2" descr="C:\Users\Dell\Pictures\JABLANA\DSCN07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3429000"/>
            <a:ext cx="3816423" cy="308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ell\Pictures\JABLANA\DSCN07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7" y="2924943"/>
            <a:ext cx="4608511" cy="374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745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pPr marL="0" indent="0">
              <a:buNone/>
            </a:pPr>
            <a:r>
              <a:rPr lang="sl-SI" b="1" dirty="0" smtClean="0"/>
              <a:t>MATEMATIKA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dirty="0" smtClean="0"/>
              <a:t>Prikaz podatkov o rasti visokodebelnih jablan v lokalnem okolju (s preglednico in stolpci).</a:t>
            </a:r>
          </a:p>
          <a:p>
            <a:pPr marL="0" indent="0">
              <a:buNone/>
            </a:pPr>
            <a:endParaRPr lang="sl-SI" dirty="0"/>
          </a:p>
        </p:txBody>
      </p:sp>
      <p:graphicFrame>
        <p:nvGraphicFramePr>
          <p:cNvPr id="2" name="Grafikon 1"/>
          <p:cNvGraphicFramePr/>
          <p:nvPr>
            <p:extLst>
              <p:ext uri="{D42A27DB-BD31-4B8C-83A1-F6EECF244321}">
                <p14:modId xmlns:p14="http://schemas.microsoft.com/office/powerpoint/2010/main" val="1445562988"/>
              </p:ext>
            </p:extLst>
          </p:nvPr>
        </p:nvGraphicFramePr>
        <p:xfrm>
          <a:off x="1619672" y="234888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7460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pPr marL="0" indent="0">
              <a:buNone/>
            </a:pPr>
            <a:r>
              <a:rPr lang="sl-SI" b="1" dirty="0" smtClean="0"/>
              <a:t>Cilji naravoslovnih vsebin: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dirty="0" smtClean="0"/>
              <a:t>Spoznavanje visokodebelnih jablan in zbiranje podatkov o njihovi rasti v lokalnem okolju.</a:t>
            </a:r>
          </a:p>
          <a:p>
            <a:pPr>
              <a:buFont typeface="Wingdings" panose="05000000000000000000" pitchFamily="2" charset="2"/>
              <a:buChar char="§"/>
            </a:pPr>
            <a:endParaRPr lang="sl-SI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sl-SI" dirty="0" smtClean="0"/>
              <a:t>Spoznavanje sort jabolk visokodebelnih jablan.</a:t>
            </a:r>
          </a:p>
          <a:p>
            <a:pPr>
              <a:buFont typeface="Wingdings" panose="05000000000000000000" pitchFamily="2" charset="2"/>
              <a:buChar char="§"/>
            </a:pPr>
            <a:endParaRPr lang="sl-SI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sl-SI" dirty="0" smtClean="0"/>
              <a:t>Osveščanje pomena jabolk v zdravi prehrani.</a:t>
            </a:r>
          </a:p>
          <a:p>
            <a:pPr marL="68580" indent="0">
              <a:buNone/>
            </a:pPr>
            <a:endParaRPr lang="sl-SI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sl-SI" dirty="0" smtClean="0"/>
              <a:t>Spoznavanje pomena uporabe jabolk v preteklosti – nekoč. 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62606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pPr marL="0" indent="0">
              <a:buNone/>
            </a:pPr>
            <a:r>
              <a:rPr lang="sl-SI" b="1" dirty="0" smtClean="0"/>
              <a:t>GLASBENA UMETNOST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dirty="0" smtClean="0"/>
              <a:t>Učenje pesmice </a:t>
            </a:r>
            <a:r>
              <a:rPr lang="sl-SI" dirty="0" err="1" smtClean="0"/>
              <a:t>Binček</a:t>
            </a:r>
            <a:r>
              <a:rPr lang="sl-SI" dirty="0" smtClean="0"/>
              <a:t> in jabolko.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dirty="0" smtClean="0"/>
              <a:t>Petje </a:t>
            </a:r>
            <a:r>
              <a:rPr lang="sl-SI" dirty="0"/>
              <a:t>pesmi Jabolko </a:t>
            </a:r>
            <a:r>
              <a:rPr lang="sl-SI" dirty="0" smtClean="0"/>
              <a:t>z gibalno-plesnim izražanjem. </a:t>
            </a:r>
            <a:endParaRPr lang="sl-SI" dirty="0"/>
          </a:p>
          <a:p>
            <a:pPr marL="0" indent="0">
              <a:buNone/>
            </a:pPr>
            <a:r>
              <a:rPr lang="sl-SI" b="1" dirty="0" smtClean="0"/>
              <a:t>LIKOVNA UMETNOST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dirty="0" smtClean="0"/>
              <a:t>Slikanje jablane in tihožitja sklede jabolk. 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4098" name="Picture 2" descr="C:\Users\Dell\Pictures\JABLANA\DSCN08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40968"/>
            <a:ext cx="4032448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Dell\Pictures\JABLANA\DSCN08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140968"/>
            <a:ext cx="4176465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01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3490" y="764704"/>
            <a:ext cx="7024744" cy="792088"/>
          </a:xfrm>
        </p:spPr>
        <p:txBody>
          <a:bodyPr>
            <a:normAutofit/>
          </a:bodyPr>
          <a:lstStyle/>
          <a:p>
            <a:r>
              <a:rPr lang="sl-SI" b="1" dirty="0" smtClean="0"/>
              <a:t>REZULTATI RAZISKAVE</a:t>
            </a:r>
            <a:endParaRPr lang="sl-SI" b="1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043492" y="1628800"/>
            <a:ext cx="6777317" cy="4203829"/>
          </a:xfrm>
        </p:spPr>
        <p:txBody>
          <a:bodyPr/>
          <a:lstStyle/>
          <a:p>
            <a:pPr marL="0" indent="0">
              <a:buNone/>
            </a:pPr>
            <a:r>
              <a:rPr lang="sl-SI" b="1" dirty="0" smtClean="0"/>
              <a:t>VISOKODEBELNE JABLANE V OKOLJU</a:t>
            </a:r>
          </a:p>
          <a:p>
            <a:pPr marL="0" indent="0">
              <a:buNone/>
            </a:pPr>
            <a:endParaRPr lang="sl-SI" b="1" dirty="0"/>
          </a:p>
        </p:txBody>
      </p:sp>
      <p:graphicFrame>
        <p:nvGraphicFramePr>
          <p:cNvPr id="5" name="Grafikon 4"/>
          <p:cNvGraphicFramePr/>
          <p:nvPr>
            <p:extLst>
              <p:ext uri="{D42A27DB-BD31-4B8C-83A1-F6EECF244321}">
                <p14:modId xmlns:p14="http://schemas.microsoft.com/office/powerpoint/2010/main" val="2051394227"/>
              </p:ext>
            </p:extLst>
          </p:nvPr>
        </p:nvGraphicFramePr>
        <p:xfrm>
          <a:off x="1619672" y="234888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68505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3800" b="1" dirty="0" smtClean="0"/>
              <a:t>STARE SORTE JABOLK  (11 SORT):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dirty="0" smtClean="0"/>
              <a:t>ŠAMPANJSKA  RENTA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dirty="0" smtClean="0"/>
              <a:t>LONDON PEPING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dirty="0" smtClean="0"/>
              <a:t>BOBOVEC – ZELENI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dirty="0" smtClean="0"/>
              <a:t>BOBOVEC – RDEČI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dirty="0" smtClean="0"/>
              <a:t>T</a:t>
            </a:r>
            <a:r>
              <a:rPr lang="el-GR" dirty="0"/>
              <a:t>Ö</a:t>
            </a:r>
            <a:r>
              <a:rPr lang="sl-SI" dirty="0" smtClean="0"/>
              <a:t>RSKA (SLADKA)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dirty="0" smtClean="0"/>
              <a:t>LEDERNA (KOSMAČ)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dirty="0" smtClean="0"/>
              <a:t>MOŠANKA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dirty="0" smtClean="0"/>
              <a:t>MAJDA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dirty="0" smtClean="0"/>
              <a:t>CARJEVIČ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dirty="0" smtClean="0"/>
              <a:t>POGAČNIK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dirty="0" smtClean="0"/>
              <a:t>PATULJKA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3294233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4400" b="1" dirty="0" smtClean="0"/>
              <a:t>JABOLKA NEKOČ </a:t>
            </a:r>
          </a:p>
          <a:p>
            <a:pPr marL="0" indent="0">
              <a:buNone/>
            </a:pPr>
            <a:r>
              <a:rPr lang="sl-SI" sz="3600" b="1" dirty="0" smtClean="0"/>
              <a:t>Pomen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3600" dirty="0"/>
              <a:t> </a:t>
            </a:r>
            <a:r>
              <a:rPr lang="sl-SI" sz="3600" dirty="0" smtClean="0"/>
              <a:t>pogosto edino sadje pri hiši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3600" dirty="0" smtClean="0"/>
              <a:t> za obdarovanje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3600" dirty="0"/>
              <a:t> </a:t>
            </a:r>
            <a:r>
              <a:rPr lang="sl-SI" sz="3600" dirty="0" smtClean="0"/>
              <a:t>za hrano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3600" dirty="0"/>
              <a:t> </a:t>
            </a:r>
            <a:r>
              <a:rPr lang="sl-SI" sz="3600" dirty="0" smtClean="0"/>
              <a:t>namesto sladkarij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3600" dirty="0"/>
              <a:t> </a:t>
            </a:r>
            <a:r>
              <a:rPr lang="sl-SI" sz="3600" dirty="0" smtClean="0"/>
              <a:t>za prodajo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3600" dirty="0"/>
              <a:t> </a:t>
            </a:r>
            <a:r>
              <a:rPr lang="sl-SI" sz="3600" dirty="0" smtClean="0"/>
              <a:t>za okrasitev božičnega drevesca  </a:t>
            </a:r>
            <a:endParaRPr lang="sl-SI" sz="3600" dirty="0"/>
          </a:p>
        </p:txBody>
      </p:sp>
    </p:spTree>
    <p:extLst>
      <p:ext uri="{BB962C8B-B14F-4D97-AF65-F5344CB8AC3E}">
        <p14:creationId xmlns:p14="http://schemas.microsoft.com/office/powerpoint/2010/main" val="39599143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pPr marL="0" indent="0">
              <a:buNone/>
            </a:pPr>
            <a:r>
              <a:rPr lang="sl-SI" sz="3600" b="1" dirty="0" smtClean="0"/>
              <a:t>Shranjevanje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3600" dirty="0"/>
              <a:t> </a:t>
            </a:r>
            <a:r>
              <a:rPr lang="sl-SI" sz="3600" dirty="0" smtClean="0"/>
              <a:t>v kleti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3600" dirty="0" smtClean="0"/>
              <a:t> v slamo in seno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3600" dirty="0"/>
              <a:t> </a:t>
            </a:r>
            <a:r>
              <a:rPr lang="sl-SI" sz="3600" dirty="0" smtClean="0"/>
              <a:t>med zrnje v skrinje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3600" dirty="0"/>
              <a:t> </a:t>
            </a:r>
            <a:r>
              <a:rPr lang="sl-SI" sz="3600" dirty="0" smtClean="0"/>
              <a:t>zraven repe v jamo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3600" dirty="0"/>
              <a:t> </a:t>
            </a:r>
            <a:r>
              <a:rPr lang="sl-SI" sz="3600" dirty="0" smtClean="0"/>
              <a:t>v shrambo za </a:t>
            </a:r>
            <a:r>
              <a:rPr lang="sl-SI" sz="3600" dirty="0" err="1" smtClean="0"/>
              <a:t>žitarice</a:t>
            </a:r>
            <a:endParaRPr lang="sl-SI" sz="36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sl-SI" sz="3600" dirty="0"/>
              <a:t> </a:t>
            </a:r>
            <a:r>
              <a:rPr lang="sl-SI" sz="3600" dirty="0" smtClean="0"/>
              <a:t>v lesene zaboje </a:t>
            </a:r>
          </a:p>
          <a:p>
            <a:pPr>
              <a:buFont typeface="Wingdings" panose="05000000000000000000" pitchFamily="2" charset="2"/>
              <a:buChar char="Ø"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9335073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l-SI" sz="3600" b="1" dirty="0" smtClean="0"/>
              <a:t>Uporaba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3600" dirty="0"/>
              <a:t> </a:t>
            </a:r>
            <a:r>
              <a:rPr lang="sl-SI" sz="3600" dirty="0" smtClean="0"/>
              <a:t>za pogače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3600" dirty="0"/>
              <a:t> </a:t>
            </a:r>
            <a:r>
              <a:rPr lang="sl-SI" sz="3600" dirty="0" smtClean="0"/>
              <a:t>za kis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3600" dirty="0"/>
              <a:t> </a:t>
            </a:r>
            <a:r>
              <a:rPr lang="sl-SI" sz="3600" dirty="0" smtClean="0"/>
              <a:t>za jabolčnik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3600" dirty="0"/>
              <a:t> </a:t>
            </a:r>
            <a:r>
              <a:rPr lang="sl-SI" sz="3600" dirty="0" smtClean="0"/>
              <a:t>za krhlje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3600" dirty="0"/>
              <a:t> </a:t>
            </a:r>
            <a:r>
              <a:rPr lang="sl-SI" sz="3600" dirty="0" smtClean="0"/>
              <a:t>za kompot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3600" dirty="0"/>
              <a:t> </a:t>
            </a:r>
            <a:r>
              <a:rPr lang="sl-SI" sz="3600" dirty="0" smtClean="0"/>
              <a:t>za sok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3600" dirty="0" smtClean="0"/>
              <a:t> za marmelado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3600" dirty="0" smtClean="0"/>
              <a:t> jedli </a:t>
            </a:r>
            <a:r>
              <a:rPr lang="sl-SI" sz="3600" dirty="0"/>
              <a:t>sveže</a:t>
            </a:r>
          </a:p>
          <a:p>
            <a:pPr>
              <a:buFont typeface="Wingdings" panose="05000000000000000000" pitchFamily="2" charset="2"/>
              <a:buChar char="Ø"/>
            </a:pPr>
            <a:endParaRPr lang="sl-SI" sz="3600" dirty="0"/>
          </a:p>
        </p:txBody>
      </p:sp>
    </p:spTree>
    <p:extLst>
      <p:ext uri="{BB962C8B-B14F-4D97-AF65-F5344CB8AC3E}">
        <p14:creationId xmlns:p14="http://schemas.microsoft.com/office/powerpoint/2010/main" val="36251584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3490" y="764704"/>
            <a:ext cx="7024744" cy="720080"/>
          </a:xfrm>
        </p:spPr>
        <p:txBody>
          <a:bodyPr>
            <a:normAutofit/>
          </a:bodyPr>
          <a:lstStyle/>
          <a:p>
            <a:r>
              <a:rPr lang="sl-SI" b="1" dirty="0" smtClean="0"/>
              <a:t>PREDSTAVITEV PROJEKTA</a:t>
            </a:r>
            <a:endParaRPr lang="sl-SI" b="1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043492" y="1556792"/>
            <a:ext cx="6777317" cy="4275837"/>
          </a:xfrm>
        </p:spPr>
        <p:txBody>
          <a:bodyPr/>
          <a:lstStyle/>
          <a:p>
            <a:pPr marL="0" indent="0">
              <a:buNone/>
            </a:pPr>
            <a:r>
              <a:rPr lang="sl-SI" b="1" dirty="0" smtClean="0"/>
              <a:t>Prireditev za starše in stare starše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dirty="0" smtClean="0"/>
              <a:t>Program s predstavitvijo izvedenih dejavnosti, s pesmicami, recitacijami, plesom, dramatizacijo in branjem besedil. </a:t>
            </a:r>
          </a:p>
          <a:p>
            <a:pPr marL="0" indent="0">
              <a:buNone/>
            </a:pPr>
            <a:endParaRPr lang="sl-SI" dirty="0" smtClean="0"/>
          </a:p>
        </p:txBody>
      </p:sp>
      <p:pic>
        <p:nvPicPr>
          <p:cNvPr id="1026" name="Picture 2" descr="C:\Users\Dell\Pictures\JABLANA\DSCN08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789040"/>
            <a:ext cx="3528391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ell\Pictures\JABLANA\DSCN08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7" y="3428999"/>
            <a:ext cx="4248472" cy="324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94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sl-SI" dirty="0"/>
              <a:t>Razstava starih sort jabolk, izdelkov iz jabolk in ročnih, likovnih ter literarnih izdelkov otrok.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2050" name="Picture 2" descr="C:\Users\Dell\Pictures\JABLANA\DSCN08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573016"/>
            <a:ext cx="3672407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ll\Pictures\JABLANA\DSCN08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9" y="1700807"/>
            <a:ext cx="3024336" cy="295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ll\Pictures\JABLANA\DSCN08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7" y="3573016"/>
            <a:ext cx="331236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94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sl-SI" dirty="0"/>
              <a:t>Druženje in pokušina jabolčnih </a:t>
            </a:r>
            <a:r>
              <a:rPr lang="sl-SI" dirty="0" smtClean="0"/>
              <a:t>sladic (pogač), </a:t>
            </a:r>
            <a:r>
              <a:rPr lang="sl-SI" dirty="0"/>
              <a:t>ki so jih spekle mame in babice. 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3074" name="Picture 2" descr="C:\Users\Dell\Pictures\JABLANA\DSCN08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348880"/>
            <a:ext cx="345638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ell\Pictures\JABLANA\DSCN08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492896"/>
            <a:ext cx="316835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Dell\Pictures\JABLANA\DSCN08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9" y="1988840"/>
            <a:ext cx="3600399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60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al 3"/>
          <p:cNvSpPr/>
          <p:nvPr/>
        </p:nvSpPr>
        <p:spPr>
          <a:xfrm>
            <a:off x="1258888" y="1857375"/>
            <a:ext cx="6408737" cy="3313113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2800" dirty="0">
                <a:solidFill>
                  <a:schemeClr val="bg1"/>
                </a:solidFill>
                <a:latin typeface="Brush Script MT" pitchFamily="66" charset="0"/>
              </a:rPr>
              <a:t>HVALA ZA POZORNOST</a:t>
            </a:r>
          </a:p>
        </p:txBody>
      </p:sp>
      <p:pic>
        <p:nvPicPr>
          <p:cNvPr id="5" name="Picture 2" descr="D:\Users\Uporabnik\Desktop\JABLANE NAŠIH DEDKOV IN BABIC\SEPTEMBER 2013\IMG_1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340768"/>
            <a:ext cx="1735857" cy="130189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Users\Uporabnik\Desktop\JABLANE NAŠIH DEDKOV IN BABIC\SEPTEMBER 2013\IMG_10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670" y="3976778"/>
            <a:ext cx="1253716" cy="167162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:\Users\Uporabnik\Desktop\JABLANE NAŠIH DEDKOV IN BABIC\JABOLKO\PA1710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809594"/>
            <a:ext cx="1493912" cy="199188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64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slov 1"/>
          <p:cNvSpPr txBox="1">
            <a:spLocks/>
          </p:cNvSpPr>
          <p:nvPr/>
        </p:nvSpPr>
        <p:spPr bwMode="auto">
          <a:xfrm>
            <a:off x="684213" y="549275"/>
            <a:ext cx="3959225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l-SI" altLang="sl-SI" sz="2800" b="1" dirty="0">
                <a:solidFill>
                  <a:schemeClr val="tx1"/>
                </a:solidFill>
              </a:rPr>
              <a:t/>
            </a:r>
            <a:br>
              <a:rPr lang="sl-SI" altLang="sl-SI" sz="2800" b="1" dirty="0">
                <a:solidFill>
                  <a:schemeClr val="tx1"/>
                </a:solidFill>
              </a:rPr>
            </a:br>
            <a:r>
              <a:rPr lang="sl-SI" altLang="sl-SI" sz="2800" b="1" dirty="0">
                <a:solidFill>
                  <a:schemeClr val="tx1"/>
                </a:solidFill>
              </a:rPr>
              <a:t/>
            </a:r>
            <a:br>
              <a:rPr lang="sl-SI" altLang="sl-SI" sz="2800" b="1" dirty="0">
                <a:solidFill>
                  <a:schemeClr val="tx1"/>
                </a:solidFill>
              </a:rPr>
            </a:br>
            <a:r>
              <a:rPr lang="sl-SI" altLang="sl-SI" sz="2800" b="1" dirty="0">
                <a:solidFill>
                  <a:schemeClr val="tx1"/>
                </a:solidFill>
              </a:rPr>
              <a:t>ODDELEK OTROK </a:t>
            </a:r>
            <a:br>
              <a:rPr lang="sl-SI" altLang="sl-SI" sz="2800" b="1" dirty="0">
                <a:solidFill>
                  <a:schemeClr val="tx1"/>
                </a:solidFill>
              </a:rPr>
            </a:br>
            <a:r>
              <a:rPr lang="sl-SI" altLang="sl-SI" sz="2800" b="1" dirty="0">
                <a:solidFill>
                  <a:schemeClr val="tx1"/>
                </a:solidFill>
              </a:rPr>
              <a:t>OD 4 DO 6 LET </a:t>
            </a:r>
            <a:br>
              <a:rPr lang="sl-SI" altLang="sl-SI" sz="2800" b="1" dirty="0">
                <a:solidFill>
                  <a:schemeClr val="tx1"/>
                </a:solidFill>
              </a:rPr>
            </a:br>
            <a:r>
              <a:rPr lang="sl-SI" altLang="sl-SI" sz="2800" b="1" dirty="0">
                <a:solidFill>
                  <a:schemeClr val="tx1"/>
                </a:solidFill>
              </a:rPr>
              <a:t>20 OTROK</a:t>
            </a:r>
            <a:br>
              <a:rPr lang="sl-SI" altLang="sl-SI" sz="2800" b="1" dirty="0">
                <a:solidFill>
                  <a:schemeClr val="tx1"/>
                </a:solidFill>
              </a:rPr>
            </a:br>
            <a:r>
              <a:rPr lang="sl-SI" altLang="sl-SI" sz="2800" b="1" dirty="0">
                <a:solidFill>
                  <a:schemeClr val="tx1"/>
                </a:solidFill>
              </a:rPr>
              <a:t>ODDELEK OTROK </a:t>
            </a:r>
            <a:br>
              <a:rPr lang="sl-SI" altLang="sl-SI" sz="2800" b="1" dirty="0">
                <a:solidFill>
                  <a:schemeClr val="tx1"/>
                </a:solidFill>
              </a:rPr>
            </a:br>
            <a:r>
              <a:rPr lang="sl-SI" altLang="sl-SI" sz="2800" b="1" dirty="0">
                <a:solidFill>
                  <a:schemeClr val="tx1"/>
                </a:solidFill>
              </a:rPr>
              <a:t>OD 5 DO  6LET</a:t>
            </a:r>
            <a:br>
              <a:rPr lang="sl-SI" altLang="sl-SI" sz="2800" b="1" dirty="0">
                <a:solidFill>
                  <a:schemeClr val="tx1"/>
                </a:solidFill>
              </a:rPr>
            </a:br>
            <a:r>
              <a:rPr lang="sl-SI" altLang="sl-SI" sz="2800" b="1" dirty="0">
                <a:solidFill>
                  <a:schemeClr val="tx1"/>
                </a:solidFill>
              </a:rPr>
              <a:t>12 OTROK (oddelek s polovičnim številom otrok)</a:t>
            </a:r>
          </a:p>
        </p:txBody>
      </p:sp>
      <p:pic>
        <p:nvPicPr>
          <p:cNvPr id="5" name="Picture 2" descr="D:\Users\Uporabnik\Desktop\JABLANE NAŠIH DEDKOV IN BABIC\SEPTEMBER 2013\IMG_1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780928"/>
            <a:ext cx="3553977" cy="28083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Users\Uporabnik\Desktop\JABLANE NAŠIH DEDKOV IN BABIC\SEPTEMBER 2013\IMG_1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780928"/>
            <a:ext cx="3553977" cy="28083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22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slov 1"/>
          <p:cNvSpPr txBox="1">
            <a:spLocks/>
          </p:cNvSpPr>
          <p:nvPr/>
        </p:nvSpPr>
        <p:spPr bwMode="auto">
          <a:xfrm>
            <a:off x="1036638" y="692150"/>
            <a:ext cx="70246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l-SI" altLang="sl-SI" sz="4400">
                <a:solidFill>
                  <a:schemeClr val="tx1"/>
                </a:solidFill>
              </a:rPr>
              <a:t>PODROČJE: NARAVA</a:t>
            </a:r>
          </a:p>
        </p:txBody>
      </p:sp>
      <p:sp>
        <p:nvSpPr>
          <p:cNvPr id="5" name="Ograda vsebine 2"/>
          <p:cNvSpPr txBox="1">
            <a:spLocks/>
          </p:cNvSpPr>
          <p:nvPr/>
        </p:nvSpPr>
        <p:spPr>
          <a:xfrm>
            <a:off x="1042988" y="2324100"/>
            <a:ext cx="6777037" cy="350837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l-SI" sz="2000" dirty="0" smtClean="0"/>
              <a:t>Otrok: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sl-SI" sz="2000" dirty="0" smtClean="0"/>
              <a:t>Opazuje visoko debelne jablane (stare);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sl-SI" sz="2000" dirty="0" smtClean="0"/>
              <a:t>Zbira podatke in išče informacije o jablanah naših dedkov in babic (anketni vprašalnik za stare starše, starše – TOPAZ, BOBOVEC, POGAČNA JABOLKA,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sl-SI" sz="2000" dirty="0" smtClean="0"/>
              <a:t>Ugotavlja pomen jabolka za ljudi nekoč in danes (SREČANJE S STARIMI STARŠI, DELACNICE: sušenje jabolk, jabolčni kis, jabolčnik, jabolčni kompot;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sl-SI" sz="2000" dirty="0" smtClean="0"/>
              <a:t>Izdelava plakata (fotografije, besedni zapis ugotovitev);</a:t>
            </a:r>
            <a:endParaRPr lang="sl-SI" sz="2000" dirty="0"/>
          </a:p>
        </p:txBody>
      </p:sp>
    </p:spTree>
    <p:extLst>
      <p:ext uri="{BB962C8B-B14F-4D97-AF65-F5344CB8AC3E}">
        <p14:creationId xmlns:p14="http://schemas.microsoft.com/office/powerpoint/2010/main" val="27644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357313"/>
            <a:ext cx="3127375" cy="416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341438"/>
            <a:ext cx="3122612" cy="416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5109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grada vsebine 12"/>
          <p:cNvGraphicFramePr>
            <a:graphicFrameLocks/>
          </p:cNvGraphicFramePr>
          <p:nvPr/>
        </p:nvGraphicFramePr>
        <p:xfrm>
          <a:off x="3243263" y="3282950"/>
          <a:ext cx="2233613" cy="365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9225"/>
                <a:gridCol w="724209"/>
                <a:gridCol w="900179"/>
              </a:tblGrid>
              <a:tr h="1825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DA</a:t>
                      </a:r>
                      <a:endParaRPr lang="sl-SI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609" marR="6860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2</a:t>
                      </a:r>
                      <a:endParaRPr lang="sl-SI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609" marR="6860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13,3%</a:t>
                      </a:r>
                      <a:endParaRPr lang="sl-SI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609" marR="68609" marT="0" marB="0"/>
                </a:tc>
              </a:tr>
              <a:tr h="1825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NE</a:t>
                      </a:r>
                      <a:endParaRPr lang="sl-SI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609" marR="6860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13</a:t>
                      </a:r>
                      <a:endParaRPr lang="sl-SI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609" marR="6860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200" dirty="0">
                          <a:effectLst/>
                        </a:rPr>
                        <a:t>86,7%</a:t>
                      </a:r>
                      <a:endParaRPr lang="sl-SI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609" marR="68609" marT="0" marB="0"/>
                </a:tc>
              </a:tr>
            </a:tbl>
          </a:graphicData>
        </a:graphic>
      </p:graphicFrame>
      <p:sp>
        <p:nvSpPr>
          <p:cNvPr id="8208" name="Rectangle 8"/>
          <p:cNvSpPr>
            <a:spLocks noChangeArrowheads="1"/>
          </p:cNvSpPr>
          <p:nvPr/>
        </p:nvSpPr>
        <p:spPr bwMode="auto">
          <a:xfrm>
            <a:off x="900113" y="685800"/>
            <a:ext cx="7343775" cy="104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l-SI" altLang="sl-SI" sz="16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ANALIZA ZBRANIH PODATKOV ANKETNEGA VPRAŠALNIKA</a:t>
            </a:r>
            <a:endParaRPr lang="sl-SI" altLang="sl-SI" sz="600">
              <a:solidFill>
                <a:schemeClr val="tx1"/>
              </a:solidFill>
              <a:latin typeface="Arial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sl-SI" altLang="sl-SI" sz="1600" b="1" i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»JABLANE NAŠIH DEDKOV IN BABIC«</a:t>
            </a:r>
            <a:endParaRPr lang="sl-SI" altLang="sl-SI" sz="600">
              <a:solidFill>
                <a:schemeClr val="tx1"/>
              </a:solidFill>
              <a:latin typeface="Arial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sl-SI" altLang="sl-SI" sz="12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1. ALI IMATE DOMA VISOKO DEBELNE JABLANE?</a:t>
            </a:r>
            <a:endParaRPr lang="sl-SI" altLang="sl-SI" sz="600">
              <a:solidFill>
                <a:schemeClr val="tx1"/>
              </a:solidFill>
              <a:latin typeface="Arial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sl-SI" altLang="sl-SI" sz="1800">
              <a:solidFill>
                <a:schemeClr val="tx1"/>
              </a:solidFill>
              <a:latin typeface="Arial" charset="0"/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8209" name="Grafikon 5"/>
          <p:cNvGraphicFramePr>
            <a:graphicFrameLocks/>
          </p:cNvGraphicFramePr>
          <p:nvPr/>
        </p:nvGraphicFramePr>
        <p:xfrm>
          <a:off x="992188" y="1700213"/>
          <a:ext cx="6873875" cy="4535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r:id="rId4" imgW="6870787" imgH="4535817" progId="Excel.Chart.8">
                  <p:embed/>
                </p:oleObj>
              </mc:Choice>
              <mc:Fallback>
                <p:oleObj r:id="rId4" imgW="6870787" imgH="4535817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2188" y="1700213"/>
                        <a:ext cx="6873875" cy="4535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Tabela 6"/>
          <p:cNvGraphicFramePr>
            <a:graphicFrameLocks noGrp="1"/>
          </p:cNvGraphicFramePr>
          <p:nvPr/>
        </p:nvGraphicFramePr>
        <p:xfrm>
          <a:off x="6011863" y="1844675"/>
          <a:ext cx="2232025" cy="365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8792"/>
                <a:gridCol w="723694"/>
                <a:gridCol w="899539"/>
              </a:tblGrid>
              <a:tr h="1825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DA</a:t>
                      </a:r>
                      <a:endParaRPr lang="sl-SI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60" marR="685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2</a:t>
                      </a:r>
                      <a:endParaRPr lang="sl-SI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60" marR="685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13,3%</a:t>
                      </a:r>
                      <a:endParaRPr lang="sl-SI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60" marR="68560" marT="0" marB="0"/>
                </a:tc>
              </a:tr>
              <a:tr h="1825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NE</a:t>
                      </a:r>
                      <a:endParaRPr lang="sl-SI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60" marR="685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13</a:t>
                      </a:r>
                      <a:endParaRPr lang="sl-SI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60" marR="685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200" dirty="0">
                          <a:effectLst/>
                        </a:rPr>
                        <a:t>86,7%</a:t>
                      </a:r>
                      <a:endParaRPr lang="sl-SI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60" marR="6856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101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Ograda vsebine 2"/>
          <p:cNvSpPr txBox="1">
            <a:spLocks/>
          </p:cNvSpPr>
          <p:nvPr/>
        </p:nvSpPr>
        <p:spPr bwMode="auto">
          <a:xfrm>
            <a:off x="1042988" y="981075"/>
            <a:ext cx="6777037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8263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eaLnBrk="1" hangingPunct="1">
              <a:buClrTx/>
              <a:buSzTx/>
              <a:buFont typeface="Arial" charset="0"/>
              <a:buNone/>
            </a:pPr>
            <a:endParaRPr lang="sl-SI" altLang="sl-SI" sz="3200">
              <a:solidFill>
                <a:schemeClr val="tx1"/>
              </a:solidFill>
            </a:endParaRPr>
          </a:p>
          <a:p>
            <a:pPr eaLnBrk="1" hangingPunct="1">
              <a:buClrTx/>
              <a:buSzTx/>
              <a:buFont typeface="Arial" charset="0"/>
              <a:buNone/>
            </a:pPr>
            <a:endParaRPr lang="sl-SI" altLang="sl-SI" sz="3200">
              <a:solidFill>
                <a:schemeClr val="tx1"/>
              </a:solidFill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5940425" y="1412875"/>
          <a:ext cx="2228850" cy="365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8965"/>
                <a:gridCol w="810260"/>
                <a:gridCol w="809625"/>
              </a:tblGrid>
              <a:tr h="1825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DA</a:t>
                      </a:r>
                      <a:endParaRPr lang="sl-SI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3</a:t>
                      </a:r>
                      <a:endParaRPr lang="sl-SI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200" dirty="0">
                          <a:effectLst/>
                        </a:rPr>
                        <a:t>20%</a:t>
                      </a:r>
                      <a:endParaRPr lang="sl-SI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25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NE</a:t>
                      </a:r>
                      <a:endParaRPr lang="sl-SI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12</a:t>
                      </a:r>
                      <a:endParaRPr lang="sl-SI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200" dirty="0">
                          <a:effectLst/>
                        </a:rPr>
                        <a:t>80%</a:t>
                      </a:r>
                      <a:endParaRPr lang="sl-SI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9233" name="Grafikon 5"/>
          <p:cNvGraphicFramePr>
            <a:graphicFrameLocks/>
          </p:cNvGraphicFramePr>
          <p:nvPr/>
        </p:nvGraphicFramePr>
        <p:xfrm>
          <a:off x="2009775" y="2006600"/>
          <a:ext cx="5781675" cy="3776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r:id="rId4" imgW="5779509" imgH="3779848" progId="Excel.Chart.8">
                  <p:embed/>
                </p:oleObj>
              </mc:Choice>
              <mc:Fallback>
                <p:oleObj r:id="rId4" imgW="5779509" imgH="3779848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9775" y="2006600"/>
                        <a:ext cx="5781675" cy="3776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Tabela 6"/>
          <p:cNvGraphicFramePr>
            <a:graphicFrameLocks noGrp="1"/>
          </p:cNvGraphicFramePr>
          <p:nvPr/>
        </p:nvGraphicFramePr>
        <p:xfrm>
          <a:off x="5940425" y="1412875"/>
          <a:ext cx="2228850" cy="365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8965"/>
                <a:gridCol w="810260"/>
                <a:gridCol w="809625"/>
              </a:tblGrid>
              <a:tr h="1825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DA</a:t>
                      </a:r>
                      <a:endParaRPr lang="sl-SI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3</a:t>
                      </a:r>
                      <a:endParaRPr lang="sl-SI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200" dirty="0">
                          <a:effectLst/>
                        </a:rPr>
                        <a:t>20%</a:t>
                      </a:r>
                      <a:endParaRPr lang="sl-SI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25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NE</a:t>
                      </a:r>
                      <a:endParaRPr lang="sl-SI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12</a:t>
                      </a:r>
                      <a:endParaRPr lang="sl-SI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200" dirty="0">
                          <a:effectLst/>
                        </a:rPr>
                        <a:t>80%</a:t>
                      </a:r>
                      <a:endParaRPr lang="sl-SI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9248" name="Rectangle 2"/>
          <p:cNvSpPr>
            <a:spLocks noChangeArrowheads="1"/>
          </p:cNvSpPr>
          <p:nvPr/>
        </p:nvSpPr>
        <p:spPr bwMode="auto">
          <a:xfrm>
            <a:off x="755650" y="644525"/>
            <a:ext cx="6192838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l-SI" altLang="sl-SI" sz="12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2. ALI IMATA DEDEK IN BABICA  VISOKO DEBELNE JABLANE?</a:t>
            </a:r>
            <a:endParaRPr lang="sl-SI" altLang="sl-SI" sz="600">
              <a:solidFill>
                <a:schemeClr val="tx1"/>
              </a:solidFill>
              <a:latin typeface="Arial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sl-SI" altLang="sl-SI" sz="1800">
              <a:solidFill>
                <a:schemeClr val="tx1"/>
              </a:solidFill>
              <a:latin typeface="Arial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17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grada vsebine 3"/>
          <p:cNvGraphicFramePr>
            <a:graphicFrameLocks/>
          </p:cNvGraphicFramePr>
          <p:nvPr/>
        </p:nvGraphicFramePr>
        <p:xfrm>
          <a:off x="4787900" y="836613"/>
          <a:ext cx="2498724" cy="4111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8957"/>
                <a:gridCol w="899566"/>
                <a:gridCol w="900201"/>
              </a:tblGrid>
              <a:tr h="2055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 dirty="0">
                          <a:effectLst/>
                        </a:rPr>
                        <a:t>DA</a:t>
                      </a:r>
                      <a:endParaRPr lang="sl-SI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63" marR="6856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6</a:t>
                      </a:r>
                      <a:endParaRPr lang="sl-SI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63" marR="6856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40%</a:t>
                      </a:r>
                      <a:endParaRPr lang="sl-SI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63" marR="68563" marT="0" marB="0"/>
                </a:tc>
              </a:tr>
              <a:tr h="2055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NE</a:t>
                      </a:r>
                      <a:endParaRPr lang="sl-SI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63" marR="6856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9</a:t>
                      </a:r>
                      <a:endParaRPr lang="sl-SI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63" marR="6856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 dirty="0">
                          <a:effectLst/>
                        </a:rPr>
                        <a:t>60%</a:t>
                      </a:r>
                      <a:endParaRPr lang="sl-SI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63" marR="68563" marT="0" marB="0"/>
                </a:tc>
              </a:tr>
            </a:tbl>
          </a:graphicData>
        </a:graphic>
      </p:graphicFrame>
      <p:graphicFrame>
        <p:nvGraphicFramePr>
          <p:cNvPr id="10256" name="Grafikon 5"/>
          <p:cNvGraphicFramePr>
            <a:graphicFrameLocks/>
          </p:cNvGraphicFramePr>
          <p:nvPr/>
        </p:nvGraphicFramePr>
        <p:xfrm>
          <a:off x="1281113" y="1649413"/>
          <a:ext cx="6005512" cy="391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" r:id="rId4" imgW="6005080" imgH="3913971" progId="Excel.Chart.8">
                  <p:embed/>
                </p:oleObj>
              </mc:Choice>
              <mc:Fallback>
                <p:oleObj r:id="rId4" imgW="6005080" imgH="3913971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1113" y="1649413"/>
                        <a:ext cx="6005512" cy="3917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grada vsebine 3"/>
          <p:cNvGraphicFramePr>
            <a:graphicFrameLocks noGrp="1"/>
          </p:cNvGraphicFramePr>
          <p:nvPr>
            <p:ph idx="1"/>
          </p:nvPr>
        </p:nvGraphicFramePr>
        <p:xfrm>
          <a:off x="4787900" y="882650"/>
          <a:ext cx="2498724" cy="365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8957"/>
                <a:gridCol w="899566"/>
                <a:gridCol w="900201"/>
              </a:tblGrid>
              <a:tr h="1825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DA</a:t>
                      </a:r>
                      <a:endParaRPr lang="sl-SI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63" marR="6856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6</a:t>
                      </a:r>
                      <a:endParaRPr lang="sl-SI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63" marR="6856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40%</a:t>
                      </a:r>
                      <a:endParaRPr lang="sl-SI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63" marR="68563" marT="0" marB="0"/>
                </a:tc>
              </a:tr>
              <a:tr h="1825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NE</a:t>
                      </a:r>
                      <a:endParaRPr lang="sl-SI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63" marR="6856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9</a:t>
                      </a:r>
                      <a:endParaRPr lang="sl-SI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63" marR="6856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 dirty="0">
                          <a:effectLst/>
                        </a:rPr>
                        <a:t>60%</a:t>
                      </a:r>
                      <a:endParaRPr lang="sl-SI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63" marR="68563" marT="0" marB="0"/>
                </a:tc>
              </a:tr>
            </a:tbl>
          </a:graphicData>
        </a:graphic>
      </p:graphicFrame>
      <p:sp>
        <p:nvSpPr>
          <p:cNvPr id="10271" name="Rectangle 2"/>
          <p:cNvSpPr>
            <a:spLocks noChangeArrowheads="1"/>
          </p:cNvSpPr>
          <p:nvPr/>
        </p:nvSpPr>
        <p:spPr bwMode="auto">
          <a:xfrm>
            <a:off x="611188" y="695325"/>
            <a:ext cx="7273925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l-SI" altLang="sl-SI" sz="12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3. ALI IMAJO PRI SOSEDOVIH VISOKO DEBELNE JABLANE?</a:t>
            </a:r>
            <a:endParaRPr lang="sl-SI" altLang="sl-SI" sz="600">
              <a:solidFill>
                <a:schemeClr val="tx1"/>
              </a:solidFill>
              <a:latin typeface="Arial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sl-SI" altLang="sl-SI" sz="12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lang="sl-SI" altLang="sl-SI" sz="12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lang="sl-SI" altLang="sl-SI" sz="1800">
              <a:solidFill>
                <a:schemeClr val="tx1"/>
              </a:solidFill>
              <a:latin typeface="Arial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1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311</TotalTime>
  <Words>1112</Words>
  <Application>Microsoft Office PowerPoint</Application>
  <PresentationFormat>Diaprojekcija na zaslonu (4:3)</PresentationFormat>
  <Paragraphs>219</Paragraphs>
  <Slides>39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Vdelani OLE strežniki</vt:lpstr>
      </vt:variant>
      <vt:variant>
        <vt:i4>2</vt:i4>
      </vt:variant>
      <vt:variant>
        <vt:lpstr>Naslovi diapozitivov</vt:lpstr>
      </vt:variant>
      <vt:variant>
        <vt:i4>39</vt:i4>
      </vt:variant>
    </vt:vector>
  </HeadingPairs>
  <TitlesOfParts>
    <vt:vector size="42" baseType="lpstr">
      <vt:lpstr>Austin</vt:lpstr>
      <vt:lpstr>CorelDraw.Graphic.8</vt:lpstr>
      <vt:lpstr>Microsoft Excel Chart</vt:lpstr>
      <vt:lpstr>    JABLANE      NAŠIH  DEDKOV IN      BABIC</vt:lpstr>
      <vt:lpstr>KONCEPT PROJEKTA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DEJAVNOSTI PO PREDMETIH  V 2.  RAZREDU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REZULTATI RAZISKAVE</vt:lpstr>
      <vt:lpstr>PowerPointova predstavitev</vt:lpstr>
      <vt:lpstr>PowerPointova predstavitev</vt:lpstr>
      <vt:lpstr>PowerPointova predstavitev</vt:lpstr>
      <vt:lpstr>PowerPointova predstavitev</vt:lpstr>
      <vt:lpstr>PREDSTAVITEV PROJEKTA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JABLANE NAŠIH  DEDKOV IN BABIC</dc:title>
  <dc:creator>Dell</dc:creator>
  <cp:lastModifiedBy>Dunja</cp:lastModifiedBy>
  <cp:revision>40</cp:revision>
  <dcterms:created xsi:type="dcterms:W3CDTF">2014-03-09T20:37:40Z</dcterms:created>
  <dcterms:modified xsi:type="dcterms:W3CDTF">2014-03-18T09:39:10Z</dcterms:modified>
</cp:coreProperties>
</file>